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66" r:id="rId3"/>
    <p:sldId id="261" r:id="rId4"/>
    <p:sldId id="267" r:id="rId5"/>
    <p:sldId id="277" r:id="rId6"/>
    <p:sldId id="276" r:id="rId7"/>
    <p:sldId id="265" r:id="rId8"/>
    <p:sldId id="268" r:id="rId9"/>
    <p:sldId id="278" r:id="rId10"/>
    <p:sldId id="279" r:id="rId11"/>
    <p:sldId id="280" r:id="rId12"/>
    <p:sldId id="281" r:id="rId13"/>
    <p:sldId id="282" r:id="rId14"/>
    <p:sldId id="28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2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C4E334-2E5E-4EED-BB54-D3804C1448BE}" type="doc">
      <dgm:prSet loTypeId="urn:microsoft.com/office/officeart/2005/8/layout/arrow5" loCatId="relationship" qsTypeId="urn:microsoft.com/office/officeart/2005/8/quickstyle/simple1#15" qsCatId="simple" csTypeId="urn:microsoft.com/office/officeart/2005/8/colors/accent1_2#14" csCatId="accent1" phldr="1"/>
      <dgm:spPr/>
      <dgm:t>
        <a:bodyPr/>
        <a:lstStyle/>
        <a:p>
          <a:endParaRPr lang="en-US"/>
        </a:p>
      </dgm:t>
    </dgm:pt>
    <dgm:pt modelId="{91C95D5F-C900-473B-AF38-BB572BB14A29}">
      <dgm:prSet phldrT="[Text]"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en-US" dirty="0" smtClean="0"/>
            <a:t>Example text</a:t>
          </a:r>
          <a:endParaRPr lang="en-US" dirty="0"/>
        </a:p>
      </dgm:t>
    </dgm:pt>
    <dgm:pt modelId="{7D3832EB-43DE-4028-8FDF-2CDB41DC3109}" type="parTrans" cxnId="{76B5922E-41EA-4A35-B439-81894096F0BE}">
      <dgm:prSet/>
      <dgm:spPr/>
      <dgm:t>
        <a:bodyPr/>
        <a:lstStyle/>
        <a:p>
          <a:endParaRPr lang="en-US"/>
        </a:p>
      </dgm:t>
    </dgm:pt>
    <dgm:pt modelId="{ABAF5608-66F2-4AD3-A644-700BF8891D65}" type="sibTrans" cxnId="{76B5922E-41EA-4A35-B439-81894096F0BE}">
      <dgm:prSet/>
      <dgm:spPr/>
      <dgm:t>
        <a:bodyPr/>
        <a:lstStyle/>
        <a:p>
          <a:endParaRPr lang="en-US"/>
        </a:p>
      </dgm:t>
    </dgm:pt>
    <dgm:pt modelId="{BD4CAA6B-15BD-4FCB-8C3A-C632ADB893FD}">
      <dgm:prSet phldrT="[Text]"/>
      <dgm:spPr>
        <a:solidFill>
          <a:schemeClr val="accent3"/>
        </a:solidFill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en-US" dirty="0" smtClean="0"/>
            <a:t>Example text</a:t>
          </a:r>
          <a:endParaRPr lang="en-US" dirty="0"/>
        </a:p>
      </dgm:t>
    </dgm:pt>
    <dgm:pt modelId="{77153F56-A061-4BEE-8387-F197A3214009}" type="parTrans" cxnId="{1D65DF68-D132-405C-A274-130F35F4A3AC}">
      <dgm:prSet/>
      <dgm:spPr/>
      <dgm:t>
        <a:bodyPr/>
        <a:lstStyle/>
        <a:p>
          <a:endParaRPr lang="en-US"/>
        </a:p>
      </dgm:t>
    </dgm:pt>
    <dgm:pt modelId="{C7E052B0-EC0D-484F-9C32-862418282F99}" type="sibTrans" cxnId="{1D65DF68-D132-405C-A274-130F35F4A3AC}">
      <dgm:prSet/>
      <dgm:spPr/>
      <dgm:t>
        <a:bodyPr/>
        <a:lstStyle/>
        <a:p>
          <a:endParaRPr lang="en-US"/>
        </a:p>
      </dgm:t>
    </dgm:pt>
    <dgm:pt modelId="{038C3A34-3424-4427-8F5C-7CFE963C9373}" type="pres">
      <dgm:prSet presAssocID="{30C4E334-2E5E-4EED-BB54-D3804C1448B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785A324-92CF-48EB-8333-DCB2BF8F426F}" type="pres">
      <dgm:prSet presAssocID="{91C95D5F-C900-473B-AF38-BB572BB14A29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872D9D-FAC4-4A0B-9572-FFD95A51F789}" type="pres">
      <dgm:prSet presAssocID="{BD4CAA6B-15BD-4FCB-8C3A-C632ADB893FD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D65DF68-D132-405C-A274-130F35F4A3AC}" srcId="{30C4E334-2E5E-4EED-BB54-D3804C1448BE}" destId="{BD4CAA6B-15BD-4FCB-8C3A-C632ADB893FD}" srcOrd="1" destOrd="0" parTransId="{77153F56-A061-4BEE-8387-F197A3214009}" sibTransId="{C7E052B0-EC0D-484F-9C32-862418282F99}"/>
    <dgm:cxn modelId="{80C6D823-6A7F-4088-A1AF-2EF25151DD3F}" type="presOf" srcId="{BD4CAA6B-15BD-4FCB-8C3A-C632ADB893FD}" destId="{0A872D9D-FAC4-4A0B-9572-FFD95A51F789}" srcOrd="0" destOrd="0" presId="urn:microsoft.com/office/officeart/2005/8/layout/arrow5"/>
    <dgm:cxn modelId="{BF0577D0-19B5-42AD-8A03-348A9111348B}" type="presOf" srcId="{30C4E334-2E5E-4EED-BB54-D3804C1448BE}" destId="{038C3A34-3424-4427-8F5C-7CFE963C9373}" srcOrd="0" destOrd="0" presId="urn:microsoft.com/office/officeart/2005/8/layout/arrow5"/>
    <dgm:cxn modelId="{76B5922E-41EA-4A35-B439-81894096F0BE}" srcId="{30C4E334-2E5E-4EED-BB54-D3804C1448BE}" destId="{91C95D5F-C900-473B-AF38-BB572BB14A29}" srcOrd="0" destOrd="0" parTransId="{7D3832EB-43DE-4028-8FDF-2CDB41DC3109}" sibTransId="{ABAF5608-66F2-4AD3-A644-700BF8891D65}"/>
    <dgm:cxn modelId="{C04E8EFB-3B2C-4A2D-9700-9B14F2C60262}" type="presOf" srcId="{91C95D5F-C900-473B-AF38-BB572BB14A29}" destId="{E785A324-92CF-48EB-8333-DCB2BF8F426F}" srcOrd="0" destOrd="0" presId="urn:microsoft.com/office/officeart/2005/8/layout/arrow5"/>
    <dgm:cxn modelId="{63F36D60-840E-4FBD-9CAD-EF283591E4DC}" type="presParOf" srcId="{038C3A34-3424-4427-8F5C-7CFE963C9373}" destId="{E785A324-92CF-48EB-8333-DCB2BF8F426F}" srcOrd="0" destOrd="0" presId="urn:microsoft.com/office/officeart/2005/8/layout/arrow5"/>
    <dgm:cxn modelId="{D31F34FC-F567-4458-9E54-7D4AF363A502}" type="presParOf" srcId="{038C3A34-3424-4427-8F5C-7CFE963C9373}" destId="{0A872D9D-FAC4-4A0B-9572-FFD95A51F789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85A324-92CF-48EB-8333-DCB2BF8F426F}">
      <dsp:nvSpPr>
        <dsp:cNvPr id="0" name=""/>
        <dsp:cNvSpPr/>
      </dsp:nvSpPr>
      <dsp:spPr>
        <a:xfrm rot="16200000">
          <a:off x="1322" y="558601"/>
          <a:ext cx="2946796" cy="2946796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Example text</a:t>
          </a:r>
          <a:endParaRPr lang="en-US" sz="3600" kern="1200" dirty="0"/>
        </a:p>
      </dsp:txBody>
      <dsp:txXfrm rot="5400000">
        <a:off x="1323" y="1295299"/>
        <a:ext cx="2431107" cy="1473398"/>
      </dsp:txXfrm>
    </dsp:sp>
    <dsp:sp modelId="{0A872D9D-FAC4-4A0B-9572-FFD95A51F789}">
      <dsp:nvSpPr>
        <dsp:cNvPr id="0" name=""/>
        <dsp:cNvSpPr/>
      </dsp:nvSpPr>
      <dsp:spPr>
        <a:xfrm rot="5400000">
          <a:off x="3147880" y="558601"/>
          <a:ext cx="2946796" cy="2946796"/>
        </a:xfrm>
        <a:prstGeom prst="downArrow">
          <a:avLst>
            <a:gd name="adj1" fmla="val 50000"/>
            <a:gd name="adj2" fmla="val 35000"/>
          </a:avLst>
        </a:prstGeom>
        <a:solidFill>
          <a:schemeClr val="accent3"/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Example text</a:t>
          </a:r>
          <a:endParaRPr lang="en-US" sz="3600" kern="1200" dirty="0"/>
        </a:p>
      </dsp:txBody>
      <dsp:txXfrm rot="-5400000">
        <a:off x="3663570" y="1295300"/>
        <a:ext cx="2431107" cy="14733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5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BC516C-49E4-4CD4-A4B9-2F82D783A0D4}" type="datetimeFigureOut">
              <a:rPr lang="ru-RU" smtClean="0"/>
              <a:t>02.11.2019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F6C353-DDEA-4F24-A3B9-50EEF70DEE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2990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2701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FCEF808F-0208-477B-AC91-9117BAAB02DC}" type="slidenum">
              <a:rPr lang="en-US" sz="1200">
                <a:solidFill>
                  <a:srgbClr val="000000"/>
                </a:solidFill>
                <a:cs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02.11.2019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2132856"/>
            <a:ext cx="7463752" cy="1482444"/>
          </a:xfrm>
        </p:spPr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lang="ru-RU" sz="1600">
                <a:solidFill>
                  <a:srgbClr val="FF0000"/>
                </a:solidFill>
                <a:effectLst/>
                <a:latin typeface="Arial" charset="0"/>
                <a:cs typeface="Arial" charset="0"/>
              </a:rPr>
              <a:t>Автор: Мельник Ю.В, ведущий специалист института медико-биологических технологий РУДН </a:t>
            </a:r>
            <a:r>
              <a:rPr lang="ru-RU" sz="4000">
                <a:solidFill>
                  <a:srgbClr val="FF0000"/>
                </a:solidFill>
                <a:effectLst/>
                <a:latin typeface="Arial" charset="0"/>
                <a:cs typeface="Arial" charset="0"/>
              </a:rPr>
              <a:t/>
            </a:r>
            <a:br>
              <a:rPr lang="ru-RU" sz="4000">
                <a:solidFill>
                  <a:srgbClr val="FF0000"/>
                </a:solidFill>
                <a:effectLst/>
                <a:latin typeface="Arial" charset="0"/>
                <a:cs typeface="Arial" charset="0"/>
              </a:rPr>
            </a:br>
            <a:r>
              <a:rPr lang="ru-RU" smtClean="0">
                <a:effectLst/>
              </a:rPr>
              <a:t>Развитие </a:t>
            </a:r>
            <a:r>
              <a:rPr lang="ru-RU" dirty="0">
                <a:effectLst/>
              </a:rPr>
              <a:t>личностного потенциала людей с инвалидностью и ОВЗ посредством инклюзивного профессионального </a:t>
            </a:r>
            <a:r>
              <a:rPr lang="ru-RU" dirty="0" smtClean="0">
                <a:effectLst/>
              </a:rPr>
              <a:t>образования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TextBox 98"/>
          <p:cNvSpPr txBox="1">
            <a:spLocks noChangeArrowheads="1"/>
          </p:cNvSpPr>
          <p:nvPr/>
        </p:nvSpPr>
        <p:spPr bwMode="auto">
          <a:xfrm>
            <a:off x="1066800" y="0"/>
            <a:ext cx="75438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000" dirty="0">
                <a:solidFill>
                  <a:srgbClr val="00B415"/>
                </a:solidFill>
                <a:latin typeface="Calibri" pitchFamily="34" charset="0"/>
              </a:rPr>
              <a:t>Содержание учебно-методической модификации в </a:t>
            </a:r>
            <a:r>
              <a:rPr lang="ru-RU" sz="3000" dirty="0" smtClean="0">
                <a:solidFill>
                  <a:srgbClr val="00B415"/>
                </a:solidFill>
                <a:latin typeface="Calibri" pitchFamily="34" charset="0"/>
              </a:rPr>
              <a:t>инклюзивном профессиональном образовании </a:t>
            </a:r>
            <a:endParaRPr lang="en-US" sz="3000" dirty="0">
              <a:solidFill>
                <a:srgbClr val="00B415"/>
              </a:solidFill>
              <a:latin typeface="Calibri" pitchFamily="34" charset="0"/>
            </a:endParaRPr>
          </a:p>
        </p:txBody>
      </p:sp>
      <p:sp>
        <p:nvSpPr>
          <p:cNvPr id="3" name="Plus 2"/>
          <p:cNvSpPr/>
          <p:nvPr/>
        </p:nvSpPr>
        <p:spPr>
          <a:xfrm>
            <a:off x="2765425" y="2603500"/>
            <a:ext cx="636588" cy="636588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439300" name="Oval 3"/>
          <p:cNvGrpSpPr>
            <a:grpSpLocks/>
          </p:cNvGrpSpPr>
          <p:nvPr/>
        </p:nvGrpSpPr>
        <p:grpSpPr bwMode="auto">
          <a:xfrm>
            <a:off x="1066800" y="2209800"/>
            <a:ext cx="1511300" cy="1746250"/>
            <a:chOff x="730" y="1379"/>
            <a:chExt cx="952" cy="956"/>
          </a:xfrm>
        </p:grpSpPr>
        <p:pic>
          <p:nvPicPr>
            <p:cNvPr id="439301" name="Oval 3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30" y="1379"/>
              <a:ext cx="952" cy="956"/>
            </a:xfrm>
            <a:prstGeom prst="rect">
              <a:avLst/>
            </a:prstGeom>
            <a:solidFill>
              <a:srgbClr val="FF3300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439302" name="Text Box 6"/>
            <p:cNvSpPr txBox="1">
              <a:spLocks noChangeArrowheads="1"/>
            </p:cNvSpPr>
            <p:nvPr/>
          </p:nvSpPr>
          <p:spPr bwMode="auto">
            <a:xfrm>
              <a:off x="897" y="1530"/>
              <a:ext cx="621" cy="6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>
                  <a:solidFill>
                    <a:srgbClr val="FFFFFF"/>
                  </a:solidFill>
                  <a:latin typeface="Calibri" pitchFamily="34" charset="0"/>
                </a:rPr>
                <a:t>Изме-нение стиля препо-дава-ния</a:t>
              </a:r>
              <a:endParaRPr lang="en-US">
                <a:solidFill>
                  <a:srgbClr val="FFFFFF"/>
                </a:solidFill>
                <a:latin typeface="Calibri" pitchFamily="34" charset="0"/>
              </a:endParaRPr>
            </a:p>
          </p:txBody>
        </p:sp>
      </p:grpSp>
      <p:grpSp>
        <p:nvGrpSpPr>
          <p:cNvPr id="439303" name="Oval 7"/>
          <p:cNvGrpSpPr>
            <a:grpSpLocks/>
          </p:cNvGrpSpPr>
          <p:nvPr/>
        </p:nvGrpSpPr>
        <p:grpSpPr bwMode="auto">
          <a:xfrm>
            <a:off x="3429000" y="2362200"/>
            <a:ext cx="1511300" cy="1649413"/>
            <a:chOff x="2185" y="1379"/>
            <a:chExt cx="952" cy="956"/>
          </a:xfrm>
        </p:grpSpPr>
        <p:pic>
          <p:nvPicPr>
            <p:cNvPr id="439304" name="Oval 7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185" y="1379"/>
              <a:ext cx="952" cy="956"/>
            </a:xfrm>
            <a:prstGeom prst="rect">
              <a:avLst/>
            </a:prstGeom>
            <a:solidFill>
              <a:srgbClr val="CCCC00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439305" name="Text Box 9"/>
            <p:cNvSpPr txBox="1">
              <a:spLocks noChangeArrowheads="1"/>
            </p:cNvSpPr>
            <p:nvPr/>
          </p:nvSpPr>
          <p:spPr bwMode="auto">
            <a:xfrm>
              <a:off x="2351" y="1530"/>
              <a:ext cx="621" cy="6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>
                  <a:solidFill>
                    <a:srgbClr val="FFFFFF"/>
                  </a:solidFill>
                  <a:latin typeface="Calibri" pitchFamily="34" charset="0"/>
                </a:rPr>
                <a:t>Смена дидак-</a:t>
              </a:r>
            </a:p>
            <a:p>
              <a:pPr algn="ctr"/>
              <a:r>
                <a:rPr lang="ru-RU">
                  <a:solidFill>
                    <a:srgbClr val="FFFFFF"/>
                  </a:solidFill>
                  <a:latin typeface="Calibri" pitchFamily="34" charset="0"/>
                </a:rPr>
                <a:t>тичес-ких основ</a:t>
              </a:r>
              <a:endParaRPr lang="en-US">
                <a:solidFill>
                  <a:srgbClr val="FFFFFF"/>
                </a:solidFill>
                <a:latin typeface="Calibri" pitchFamily="34" charset="0"/>
              </a:endParaRPr>
            </a:p>
          </p:txBody>
        </p:sp>
      </p:grpSp>
      <p:sp>
        <p:nvSpPr>
          <p:cNvPr id="7" name="Equal 6"/>
          <p:cNvSpPr/>
          <p:nvPr/>
        </p:nvSpPr>
        <p:spPr>
          <a:xfrm>
            <a:off x="5127625" y="2486025"/>
            <a:ext cx="871538" cy="871538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439307" name="Oval 11"/>
          <p:cNvGrpSpPr>
            <a:grpSpLocks/>
          </p:cNvGrpSpPr>
          <p:nvPr/>
        </p:nvGrpSpPr>
        <p:grpSpPr bwMode="auto">
          <a:xfrm>
            <a:off x="6096000" y="1828800"/>
            <a:ext cx="2514600" cy="2538413"/>
            <a:chOff x="3863" y="1129"/>
            <a:chExt cx="1452" cy="1455"/>
          </a:xfrm>
        </p:grpSpPr>
        <p:pic>
          <p:nvPicPr>
            <p:cNvPr id="439308" name="Oval 11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863" y="1129"/>
              <a:ext cx="1452" cy="1455"/>
            </a:xfrm>
            <a:prstGeom prst="rect">
              <a:avLst/>
            </a:prstGeom>
            <a:solidFill>
              <a:srgbClr val="0091EA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439309" name="Text Box 13"/>
            <p:cNvSpPr txBox="1">
              <a:spLocks noChangeArrowheads="1"/>
            </p:cNvSpPr>
            <p:nvPr/>
          </p:nvSpPr>
          <p:spPr bwMode="auto">
            <a:xfrm>
              <a:off x="4104" y="1354"/>
              <a:ext cx="974" cy="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2400">
                  <a:solidFill>
                    <a:srgbClr val="FFFFFF"/>
                  </a:solidFill>
                  <a:latin typeface="Calibri" pitchFamily="34" charset="0"/>
                </a:rPr>
                <a:t>Учебно-методи-ческая моди-фикация</a:t>
              </a:r>
              <a:endParaRPr lang="en-US" sz="2400">
                <a:solidFill>
                  <a:srgbClr val="FFFFFF"/>
                </a:solidFill>
                <a:latin typeface="Calibri" pitchFamily="34" charset="0"/>
              </a:endParaRPr>
            </a:p>
          </p:txBody>
        </p:sp>
      </p:grpSp>
      <p:sp>
        <p:nvSpPr>
          <p:cNvPr id="439310" name="TextBox 14"/>
          <p:cNvSpPr txBox="1">
            <a:spLocks noChangeArrowheads="1"/>
          </p:cNvSpPr>
          <p:nvPr/>
        </p:nvSpPr>
        <p:spPr bwMode="auto">
          <a:xfrm>
            <a:off x="1371600" y="4395788"/>
            <a:ext cx="6626225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i="1">
                <a:solidFill>
                  <a:srgbClr val="404040"/>
                </a:solidFill>
                <a:latin typeface="Calibri" pitchFamily="34" charset="0"/>
              </a:rPr>
              <a:t>Структура учебно-методической модификации</a:t>
            </a:r>
            <a:endParaRPr lang="en-US" sz="2500" i="1">
              <a:solidFill>
                <a:srgbClr val="40404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86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TextBox 98"/>
          <p:cNvSpPr txBox="1">
            <a:spLocks noChangeArrowheads="1"/>
          </p:cNvSpPr>
          <p:nvPr/>
        </p:nvSpPr>
        <p:spPr bwMode="auto">
          <a:xfrm>
            <a:off x="1600200" y="609600"/>
            <a:ext cx="6400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>
                <a:solidFill>
                  <a:srgbClr val="00B415"/>
                </a:solidFill>
                <a:latin typeface="Calibri" pitchFamily="34" charset="0"/>
              </a:rPr>
              <a:t>Содержание </a:t>
            </a:r>
            <a:r>
              <a:rPr lang="ru-RU" sz="2400" b="1" dirty="0" smtClean="0">
                <a:solidFill>
                  <a:srgbClr val="00B415"/>
                </a:solidFill>
                <a:latin typeface="Calibri" pitchFamily="34" charset="0"/>
              </a:rPr>
              <a:t>психолого-педагогического сопровождения при развитии личностного потенциала субъектов инклюзии </a:t>
            </a:r>
            <a:endParaRPr lang="en-US" sz="2400" dirty="0">
              <a:solidFill>
                <a:srgbClr val="00B415"/>
              </a:solidFill>
              <a:latin typeface="Calibri" pitchFamily="34" charset="0"/>
            </a:endParaRPr>
          </a:p>
        </p:txBody>
      </p:sp>
      <p:sp>
        <p:nvSpPr>
          <p:cNvPr id="440323" name="Rounded Rectangle 1"/>
          <p:cNvSpPr>
            <a:spLocks noChangeArrowheads="1"/>
          </p:cNvSpPr>
          <p:nvPr/>
        </p:nvSpPr>
        <p:spPr bwMode="auto">
          <a:xfrm>
            <a:off x="914400" y="2057400"/>
            <a:ext cx="1905000" cy="1905000"/>
          </a:xfrm>
          <a:prstGeom prst="roundRect">
            <a:avLst>
              <a:gd name="adj" fmla="val 16667"/>
            </a:avLst>
          </a:prstGeom>
          <a:solidFill>
            <a:srgbClr val="C0A02A"/>
          </a:solidFill>
          <a:ln w="25400" algn="ctr">
            <a:solidFill>
              <a:srgbClr val="453123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alibri" pitchFamily="34" charset="0"/>
            </a:endParaRPr>
          </a:p>
          <a:p>
            <a:pPr algn="ctr"/>
            <a:endParaRPr lang="en-US">
              <a:solidFill>
                <a:srgbClr val="FFFFFF"/>
              </a:solidFill>
              <a:latin typeface="Calibri" pitchFamily="34" charset="0"/>
            </a:endParaRPr>
          </a:p>
          <a:p>
            <a:pPr algn="ctr"/>
            <a:endParaRPr lang="en-US">
              <a:solidFill>
                <a:srgbClr val="FFFFFF"/>
              </a:solidFill>
              <a:latin typeface="Calibri" pitchFamily="34" charset="0"/>
            </a:endParaRPr>
          </a:p>
          <a:p>
            <a:pPr algn="ctr"/>
            <a:r>
              <a:rPr lang="ru-RU">
                <a:solidFill>
                  <a:srgbClr val="FFFFFF"/>
                </a:solidFill>
                <a:latin typeface="Calibri" pitchFamily="34" charset="0"/>
              </a:rPr>
              <a:t>Поддержка </a:t>
            </a:r>
            <a:endParaRPr lang="en-U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2971800" y="2819400"/>
            <a:ext cx="542925" cy="438150"/>
          </a:xfrm>
          <a:prstGeom prst="rightArrow">
            <a:avLst>
              <a:gd name="adj1" fmla="val 26067"/>
              <a:gd name="adj2" fmla="val 50000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40325" name="Rounded Rectangle 11"/>
          <p:cNvSpPr>
            <a:spLocks noChangeArrowheads="1"/>
          </p:cNvSpPr>
          <p:nvPr/>
        </p:nvSpPr>
        <p:spPr bwMode="auto">
          <a:xfrm>
            <a:off x="3733800" y="2057400"/>
            <a:ext cx="1905000" cy="1905000"/>
          </a:xfrm>
          <a:prstGeom prst="roundRect">
            <a:avLst>
              <a:gd name="adj" fmla="val 16667"/>
            </a:avLst>
          </a:prstGeom>
          <a:solidFill>
            <a:srgbClr val="FF3300"/>
          </a:solidFill>
          <a:ln w="25400" algn="ctr">
            <a:solidFill>
              <a:srgbClr val="453123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alibri" pitchFamily="34" charset="0"/>
            </a:endParaRPr>
          </a:p>
          <a:p>
            <a:pPr algn="ctr"/>
            <a:endParaRPr lang="en-US">
              <a:solidFill>
                <a:srgbClr val="FFFFFF"/>
              </a:solidFill>
              <a:latin typeface="Calibri" pitchFamily="34" charset="0"/>
            </a:endParaRPr>
          </a:p>
          <a:p>
            <a:pPr algn="ctr"/>
            <a:endParaRPr lang="en-US">
              <a:solidFill>
                <a:srgbClr val="FFFFFF"/>
              </a:solidFill>
              <a:latin typeface="Calibri" pitchFamily="34" charset="0"/>
            </a:endParaRPr>
          </a:p>
          <a:p>
            <a:pPr algn="ctr"/>
            <a:r>
              <a:rPr lang="ru-RU">
                <a:solidFill>
                  <a:srgbClr val="FFFFFF"/>
                </a:solidFill>
                <a:latin typeface="Calibri" pitchFamily="34" charset="0"/>
              </a:rPr>
              <a:t>Коррекция </a:t>
            </a:r>
            <a:endParaRPr lang="en-U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5778500" y="2854325"/>
            <a:ext cx="542925" cy="438150"/>
          </a:xfrm>
          <a:prstGeom prst="rightArrow">
            <a:avLst>
              <a:gd name="adj1" fmla="val 26067"/>
              <a:gd name="adj2" fmla="val 50000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40327" name="Rounded Rectangle 13"/>
          <p:cNvSpPr>
            <a:spLocks noChangeArrowheads="1"/>
          </p:cNvSpPr>
          <p:nvPr/>
        </p:nvSpPr>
        <p:spPr bwMode="auto">
          <a:xfrm>
            <a:off x="6477000" y="2057400"/>
            <a:ext cx="1905000" cy="1905000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25400" algn="ctr">
            <a:solidFill>
              <a:srgbClr val="453123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  <a:latin typeface="Calibri" pitchFamily="34" charset="0"/>
            </a:endParaRPr>
          </a:p>
          <a:p>
            <a:pPr algn="ctr"/>
            <a:endParaRPr lang="en-US" dirty="0">
              <a:solidFill>
                <a:srgbClr val="FFFFFF"/>
              </a:solidFill>
              <a:latin typeface="Calibri" pitchFamily="34" charset="0"/>
            </a:endParaRPr>
          </a:p>
          <a:p>
            <a:pPr algn="ctr"/>
            <a:endParaRPr lang="en-US" dirty="0">
              <a:solidFill>
                <a:srgbClr val="FFFFFF"/>
              </a:solidFill>
              <a:latin typeface="Calibri" pitchFamily="34" charset="0"/>
            </a:endParaRPr>
          </a:p>
          <a:p>
            <a:pPr algn="ctr"/>
            <a:r>
              <a:rPr lang="ru-RU" dirty="0" smtClean="0">
                <a:solidFill>
                  <a:srgbClr val="FFFFFF"/>
                </a:solidFill>
                <a:latin typeface="Calibri" pitchFamily="34" charset="0"/>
              </a:rPr>
              <a:t>Реабилитация </a:t>
            </a:r>
            <a:r>
              <a:rPr lang="ru-RU" dirty="0">
                <a:solidFill>
                  <a:srgbClr val="FFFFFF"/>
                </a:solidFill>
                <a:latin typeface="Calibri" pitchFamily="34" charset="0"/>
              </a:rPr>
              <a:t>и </a:t>
            </a:r>
            <a:r>
              <a:rPr lang="ru-RU" dirty="0" err="1">
                <a:solidFill>
                  <a:srgbClr val="FFFFFF"/>
                </a:solidFill>
                <a:latin typeface="Calibri" pitchFamily="34" charset="0"/>
              </a:rPr>
              <a:t>абилитация</a:t>
            </a:r>
            <a:r>
              <a:rPr lang="ru-RU" dirty="0">
                <a:solidFill>
                  <a:srgbClr val="FFFFFF"/>
                </a:solidFill>
                <a:latin typeface="Calibri" pitchFamily="34" charset="0"/>
              </a:rPr>
              <a:t> </a:t>
            </a:r>
            <a:endParaRPr lang="en-US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440328" name="TextBox 14"/>
          <p:cNvSpPr txBox="1">
            <a:spLocks noChangeArrowheads="1"/>
          </p:cNvSpPr>
          <p:nvPr/>
        </p:nvSpPr>
        <p:spPr bwMode="auto">
          <a:xfrm>
            <a:off x="1524000" y="2362200"/>
            <a:ext cx="736600" cy="854075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5000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440329" name="TextBox 15"/>
          <p:cNvSpPr txBox="1">
            <a:spLocks noChangeArrowheads="1"/>
          </p:cNvSpPr>
          <p:nvPr/>
        </p:nvSpPr>
        <p:spPr bwMode="auto">
          <a:xfrm>
            <a:off x="4292600" y="2357438"/>
            <a:ext cx="736600" cy="854075"/>
          </a:xfrm>
          <a:prstGeom prst="rect">
            <a:avLst/>
          </a:prstGeom>
          <a:solidFill>
            <a:srgbClr val="D6009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5000" b="1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440330" name="TextBox 16"/>
          <p:cNvSpPr txBox="1">
            <a:spLocks noChangeArrowheads="1"/>
          </p:cNvSpPr>
          <p:nvPr/>
        </p:nvSpPr>
        <p:spPr bwMode="auto">
          <a:xfrm>
            <a:off x="7086600" y="2209800"/>
            <a:ext cx="736600" cy="854075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5000" b="1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440331" name="TextBox 18"/>
          <p:cNvSpPr txBox="1">
            <a:spLocks noChangeArrowheads="1"/>
          </p:cNvSpPr>
          <p:nvPr/>
        </p:nvSpPr>
        <p:spPr bwMode="auto">
          <a:xfrm>
            <a:off x="1219200" y="4724400"/>
            <a:ext cx="6626225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i="1" dirty="0" smtClean="0">
                <a:solidFill>
                  <a:srgbClr val="404040"/>
                </a:solidFill>
                <a:latin typeface="Calibri" pitchFamily="34" charset="0"/>
              </a:rPr>
              <a:t>Поэтапная структура деятельности</a:t>
            </a:r>
            <a:endParaRPr lang="en-US" sz="2500" i="1" dirty="0">
              <a:solidFill>
                <a:srgbClr val="40404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46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TextBox 98"/>
          <p:cNvSpPr txBox="1">
            <a:spLocks noChangeArrowheads="1"/>
          </p:cNvSpPr>
          <p:nvPr/>
        </p:nvSpPr>
        <p:spPr bwMode="auto">
          <a:xfrm>
            <a:off x="899592" y="609600"/>
            <a:ext cx="80648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B415"/>
                </a:solidFill>
              </a:rPr>
              <a:t>       Роль </a:t>
            </a:r>
            <a:r>
              <a:rPr lang="ru-RU" sz="2400" b="1" dirty="0" smtClean="0">
                <a:solidFill>
                  <a:srgbClr val="00B415"/>
                </a:solidFill>
              </a:rPr>
              <a:t>психосоциальной атмосферы при развитии личностного потенциала субъектов инклюзивного образования </a:t>
            </a:r>
            <a:endParaRPr lang="en-US" sz="2400" dirty="0">
              <a:solidFill>
                <a:srgbClr val="00B415"/>
              </a:solidFill>
            </a:endParaRPr>
          </a:p>
        </p:txBody>
      </p:sp>
      <p:sp>
        <p:nvSpPr>
          <p:cNvPr id="4" name="Cloud 3"/>
          <p:cNvSpPr/>
          <p:nvPr/>
        </p:nvSpPr>
        <p:spPr>
          <a:xfrm>
            <a:off x="1401763" y="1757363"/>
            <a:ext cx="2333625" cy="1593850"/>
          </a:xfrm>
          <a:prstGeom prst="cloud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i="1">
                <a:solidFill>
                  <a:srgbClr val="FFFFFF"/>
                </a:solidFill>
                <a:cs typeface="Arial" charset="0"/>
              </a:rPr>
              <a:t>Расширение словарного запаса </a:t>
            </a:r>
            <a:endParaRPr lang="en-US" i="1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441348" name="Cloud 19"/>
          <p:cNvSpPr>
            <a:spLocks noChangeArrowheads="1"/>
          </p:cNvSpPr>
          <p:nvPr/>
        </p:nvSpPr>
        <p:spPr bwMode="auto">
          <a:xfrm>
            <a:off x="5105400" y="1524000"/>
            <a:ext cx="3113088" cy="2125663"/>
          </a:xfrm>
          <a:custGeom>
            <a:avLst/>
            <a:gdLst>
              <a:gd name="T0" fmla="*/ 2147483647 w 43200"/>
              <a:gd name="T1" fmla="*/ 2147483647 h 43200"/>
              <a:gd name="T2" fmla="*/ 2147483647 w 43200"/>
              <a:gd name="T3" fmla="*/ 2147483647 h 43200"/>
              <a:gd name="T4" fmla="*/ 2147483647 w 43200"/>
              <a:gd name="T5" fmla="*/ 2147483647 h 43200"/>
              <a:gd name="T6" fmla="*/ 2147483647 w 43200"/>
              <a:gd name="T7" fmla="*/ 2147483647 h 432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5954 w 43200"/>
              <a:gd name="T13" fmla="*/ 6524 h 43200"/>
              <a:gd name="T14" fmla="*/ 34174 w 43200"/>
              <a:gd name="T15" fmla="*/ 34674 h 432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00" h="43200">
                <a:moveTo>
                  <a:pt x="3900" y="14370"/>
                </a:moveTo>
                <a:lnTo>
                  <a:pt x="3899" y="14370"/>
                </a:lnTo>
                <a:cubicBezTo>
                  <a:pt x="3858" y="13959"/>
                  <a:pt x="3838" y="13545"/>
                  <a:pt x="3838" y="13131"/>
                </a:cubicBezTo>
                <a:cubicBezTo>
                  <a:pt x="3838" y="8055"/>
                  <a:pt x="6861" y="3941"/>
                  <a:pt x="10591" y="3941"/>
                </a:cubicBezTo>
                <a:cubicBezTo>
                  <a:pt x="11791" y="3940"/>
                  <a:pt x="12969" y="4376"/>
                  <a:pt x="14005" y="5201"/>
                </a:cubicBezTo>
                <a:lnTo>
                  <a:pt x="14005" y="5202"/>
                </a:lnTo>
                <a:cubicBezTo>
                  <a:pt x="14930" y="2828"/>
                  <a:pt x="16742" y="1343"/>
                  <a:pt x="18715" y="1344"/>
                </a:cubicBezTo>
                <a:cubicBezTo>
                  <a:pt x="20114" y="1344"/>
                  <a:pt x="21458" y="2093"/>
                  <a:pt x="22456" y="3431"/>
                </a:cubicBezTo>
                <a:lnTo>
                  <a:pt x="22456" y="3432"/>
                </a:lnTo>
                <a:cubicBezTo>
                  <a:pt x="23194" y="1415"/>
                  <a:pt x="24707" y="140"/>
                  <a:pt x="26362" y="141"/>
                </a:cubicBezTo>
                <a:cubicBezTo>
                  <a:pt x="27723" y="141"/>
                  <a:pt x="29007" y="1006"/>
                  <a:pt x="29832" y="2481"/>
                </a:cubicBezTo>
                <a:lnTo>
                  <a:pt x="29832" y="2480"/>
                </a:lnTo>
                <a:cubicBezTo>
                  <a:pt x="30755" y="1002"/>
                  <a:pt x="32110" y="149"/>
                  <a:pt x="33538" y="150"/>
                </a:cubicBezTo>
                <a:cubicBezTo>
                  <a:pt x="35888" y="150"/>
                  <a:pt x="37901" y="2435"/>
                  <a:pt x="38318" y="5575"/>
                </a:cubicBezTo>
                <a:lnTo>
                  <a:pt x="38317" y="5576"/>
                </a:lnTo>
                <a:cubicBezTo>
                  <a:pt x="40639" y="6438"/>
                  <a:pt x="42250" y="9313"/>
                  <a:pt x="42250" y="12594"/>
                </a:cubicBezTo>
                <a:cubicBezTo>
                  <a:pt x="42250" y="13579"/>
                  <a:pt x="42103" y="14554"/>
                  <a:pt x="41818" y="15460"/>
                </a:cubicBezTo>
                <a:lnTo>
                  <a:pt x="41818" y="15459"/>
                </a:lnTo>
                <a:cubicBezTo>
                  <a:pt x="42727" y="17070"/>
                  <a:pt x="43220" y="19044"/>
                  <a:pt x="43220" y="21076"/>
                </a:cubicBezTo>
                <a:cubicBezTo>
                  <a:pt x="43220" y="25663"/>
                  <a:pt x="40741" y="29553"/>
                  <a:pt x="37404" y="30203"/>
                </a:cubicBezTo>
                <a:lnTo>
                  <a:pt x="37403" y="30202"/>
                </a:lnTo>
                <a:cubicBezTo>
                  <a:pt x="37378" y="34523"/>
                  <a:pt x="34795" y="38006"/>
                  <a:pt x="31619" y="38007"/>
                </a:cubicBezTo>
                <a:cubicBezTo>
                  <a:pt x="30535" y="38007"/>
                  <a:pt x="29474" y="37593"/>
                  <a:pt x="28555" y="36813"/>
                </a:cubicBezTo>
                <a:lnTo>
                  <a:pt x="28556" y="36813"/>
                </a:lnTo>
                <a:cubicBezTo>
                  <a:pt x="27694" y="40699"/>
                  <a:pt x="25069" y="43357"/>
                  <a:pt x="22094" y="43358"/>
                </a:cubicBezTo>
                <a:cubicBezTo>
                  <a:pt x="19839" y="43358"/>
                  <a:pt x="17733" y="41821"/>
                  <a:pt x="16480" y="39263"/>
                </a:cubicBezTo>
                <a:lnTo>
                  <a:pt x="16480" y="39264"/>
                </a:lnTo>
                <a:cubicBezTo>
                  <a:pt x="15279" y="40250"/>
                  <a:pt x="13904" y="40770"/>
                  <a:pt x="12503" y="40771"/>
                </a:cubicBezTo>
                <a:cubicBezTo>
                  <a:pt x="9735" y="40771"/>
                  <a:pt x="7180" y="38748"/>
                  <a:pt x="5804" y="35469"/>
                </a:cubicBezTo>
                <a:lnTo>
                  <a:pt x="5803" y="35469"/>
                </a:lnTo>
                <a:cubicBezTo>
                  <a:pt x="5635" y="35496"/>
                  <a:pt x="5465" y="35509"/>
                  <a:pt x="5296" y="35510"/>
                </a:cubicBezTo>
                <a:cubicBezTo>
                  <a:pt x="2888" y="35510"/>
                  <a:pt x="936" y="32860"/>
                  <a:pt x="936" y="29592"/>
                </a:cubicBezTo>
                <a:cubicBezTo>
                  <a:pt x="935" y="28090"/>
                  <a:pt x="1356" y="26644"/>
                  <a:pt x="2112" y="25547"/>
                </a:cubicBezTo>
                <a:lnTo>
                  <a:pt x="2113" y="25547"/>
                </a:lnTo>
                <a:cubicBezTo>
                  <a:pt x="781" y="24481"/>
                  <a:pt x="-36" y="22528"/>
                  <a:pt x="-36" y="20418"/>
                </a:cubicBezTo>
                <a:cubicBezTo>
                  <a:pt x="-37" y="17370"/>
                  <a:pt x="1647" y="14817"/>
                  <a:pt x="3863" y="14504"/>
                </a:cubicBezTo>
                <a:close/>
              </a:path>
              <a:path w="43200" h="43200" fill="none">
                <a:moveTo>
                  <a:pt x="4693" y="26177"/>
                </a:moveTo>
                <a:lnTo>
                  <a:pt x="4693" y="26177"/>
                </a:lnTo>
                <a:cubicBezTo>
                  <a:pt x="4580" y="26189"/>
                  <a:pt x="4468" y="26194"/>
                  <a:pt x="4356" y="26195"/>
                </a:cubicBezTo>
                <a:cubicBezTo>
                  <a:pt x="3584" y="26195"/>
                  <a:pt x="2826" y="25913"/>
                  <a:pt x="2160" y="25379"/>
                </a:cubicBezTo>
                <a:moveTo>
                  <a:pt x="6928" y="34899"/>
                </a:moveTo>
                <a:lnTo>
                  <a:pt x="6927" y="34898"/>
                </a:lnTo>
                <a:cubicBezTo>
                  <a:pt x="6572" y="35091"/>
                  <a:pt x="6200" y="35219"/>
                  <a:pt x="5820" y="35280"/>
                </a:cubicBezTo>
                <a:moveTo>
                  <a:pt x="16478" y="39090"/>
                </a:moveTo>
                <a:lnTo>
                  <a:pt x="16477" y="39090"/>
                </a:lnTo>
                <a:cubicBezTo>
                  <a:pt x="16210" y="38544"/>
                  <a:pt x="15986" y="37960"/>
                  <a:pt x="15809" y="37350"/>
                </a:cubicBezTo>
                <a:moveTo>
                  <a:pt x="28827" y="34751"/>
                </a:moveTo>
                <a:lnTo>
                  <a:pt x="28826" y="34750"/>
                </a:lnTo>
                <a:cubicBezTo>
                  <a:pt x="28787" y="35398"/>
                  <a:pt x="28698" y="36038"/>
                  <a:pt x="28560" y="36660"/>
                </a:cubicBezTo>
                <a:moveTo>
                  <a:pt x="34129" y="22954"/>
                </a:moveTo>
                <a:lnTo>
                  <a:pt x="34128" y="22954"/>
                </a:lnTo>
                <a:cubicBezTo>
                  <a:pt x="36118" y="24271"/>
                  <a:pt x="37381" y="27017"/>
                  <a:pt x="37381" y="30027"/>
                </a:cubicBezTo>
                <a:cubicBezTo>
                  <a:pt x="37381" y="30048"/>
                  <a:pt x="37380" y="30069"/>
                  <a:pt x="37380" y="30090"/>
                </a:cubicBezTo>
                <a:moveTo>
                  <a:pt x="41798" y="15354"/>
                </a:moveTo>
                <a:lnTo>
                  <a:pt x="41798" y="15354"/>
                </a:lnTo>
                <a:cubicBezTo>
                  <a:pt x="41473" y="16386"/>
                  <a:pt x="40978" y="17302"/>
                  <a:pt x="40350" y="18030"/>
                </a:cubicBezTo>
                <a:moveTo>
                  <a:pt x="38324" y="5426"/>
                </a:moveTo>
                <a:lnTo>
                  <a:pt x="38324" y="5425"/>
                </a:lnTo>
                <a:cubicBezTo>
                  <a:pt x="38375" y="5811"/>
                  <a:pt x="38401" y="6202"/>
                  <a:pt x="38401" y="6595"/>
                </a:cubicBezTo>
                <a:cubicBezTo>
                  <a:pt x="38401" y="6626"/>
                  <a:pt x="38400" y="6658"/>
                  <a:pt x="38400" y="6690"/>
                </a:cubicBezTo>
                <a:moveTo>
                  <a:pt x="29078" y="3952"/>
                </a:moveTo>
                <a:lnTo>
                  <a:pt x="29078" y="3952"/>
                </a:lnTo>
                <a:cubicBezTo>
                  <a:pt x="29266" y="3369"/>
                  <a:pt x="29516" y="2826"/>
                  <a:pt x="29820" y="2340"/>
                </a:cubicBezTo>
                <a:moveTo>
                  <a:pt x="22141" y="4720"/>
                </a:moveTo>
                <a:lnTo>
                  <a:pt x="22140" y="4719"/>
                </a:lnTo>
                <a:cubicBezTo>
                  <a:pt x="22217" y="4238"/>
                  <a:pt x="22338" y="3771"/>
                  <a:pt x="22500" y="3330"/>
                </a:cubicBezTo>
                <a:moveTo>
                  <a:pt x="14000" y="5192"/>
                </a:moveTo>
                <a:lnTo>
                  <a:pt x="14000" y="5191"/>
                </a:lnTo>
                <a:cubicBezTo>
                  <a:pt x="14471" y="5568"/>
                  <a:pt x="14908" y="6020"/>
                  <a:pt x="15299" y="6540"/>
                </a:cubicBezTo>
                <a:moveTo>
                  <a:pt x="4127" y="15789"/>
                </a:moveTo>
                <a:lnTo>
                  <a:pt x="4127" y="15788"/>
                </a:lnTo>
                <a:cubicBezTo>
                  <a:pt x="4024" y="15324"/>
                  <a:pt x="3948" y="14850"/>
                  <a:pt x="3900" y="14369"/>
                </a:cubicBezTo>
              </a:path>
            </a:pathLst>
          </a:custGeom>
          <a:solidFill>
            <a:schemeClr val="folHlink"/>
          </a:solidFill>
          <a:ln w="25400" algn="ctr">
            <a:solidFill>
              <a:srgbClr val="0071BC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500" i="1">
                <a:solidFill>
                  <a:srgbClr val="FFFFFF"/>
                </a:solidFill>
                <a:latin typeface="Calibri" pitchFamily="34" charset="0"/>
              </a:rPr>
              <a:t>Увеличение социальной адаптивности</a:t>
            </a:r>
            <a:endParaRPr lang="en-US" sz="2500" i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441349" name="Cloud 20"/>
          <p:cNvSpPr>
            <a:spLocks noChangeArrowheads="1"/>
          </p:cNvSpPr>
          <p:nvPr/>
        </p:nvSpPr>
        <p:spPr bwMode="auto">
          <a:xfrm>
            <a:off x="2133600" y="4343400"/>
            <a:ext cx="1857375" cy="1060450"/>
          </a:xfrm>
          <a:custGeom>
            <a:avLst/>
            <a:gdLst>
              <a:gd name="T0" fmla="*/ 2147483647 w 43200"/>
              <a:gd name="T1" fmla="*/ 2147483647 h 43200"/>
              <a:gd name="T2" fmla="*/ 2147483647 w 43200"/>
              <a:gd name="T3" fmla="*/ 2147483647 h 43200"/>
              <a:gd name="T4" fmla="*/ 2147483647 w 43200"/>
              <a:gd name="T5" fmla="*/ 2147483647 h 43200"/>
              <a:gd name="T6" fmla="*/ 2147483647 w 43200"/>
              <a:gd name="T7" fmla="*/ 2147483647 h 432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5954 w 43200"/>
              <a:gd name="T13" fmla="*/ 6524 h 43200"/>
              <a:gd name="T14" fmla="*/ 34174 w 43200"/>
              <a:gd name="T15" fmla="*/ 34674 h 432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00" h="43200">
                <a:moveTo>
                  <a:pt x="3900" y="14370"/>
                </a:moveTo>
                <a:lnTo>
                  <a:pt x="3899" y="14370"/>
                </a:lnTo>
                <a:cubicBezTo>
                  <a:pt x="3858" y="13959"/>
                  <a:pt x="3838" y="13545"/>
                  <a:pt x="3838" y="13131"/>
                </a:cubicBezTo>
                <a:cubicBezTo>
                  <a:pt x="3838" y="8055"/>
                  <a:pt x="6861" y="3941"/>
                  <a:pt x="10591" y="3941"/>
                </a:cubicBezTo>
                <a:cubicBezTo>
                  <a:pt x="11791" y="3940"/>
                  <a:pt x="12969" y="4376"/>
                  <a:pt x="14005" y="5201"/>
                </a:cubicBezTo>
                <a:lnTo>
                  <a:pt x="14005" y="5202"/>
                </a:lnTo>
                <a:cubicBezTo>
                  <a:pt x="14930" y="2828"/>
                  <a:pt x="16742" y="1343"/>
                  <a:pt x="18715" y="1344"/>
                </a:cubicBezTo>
                <a:cubicBezTo>
                  <a:pt x="20114" y="1344"/>
                  <a:pt x="21458" y="2093"/>
                  <a:pt x="22456" y="3431"/>
                </a:cubicBezTo>
                <a:lnTo>
                  <a:pt x="22456" y="3432"/>
                </a:lnTo>
                <a:cubicBezTo>
                  <a:pt x="23194" y="1415"/>
                  <a:pt x="24707" y="140"/>
                  <a:pt x="26362" y="141"/>
                </a:cubicBezTo>
                <a:cubicBezTo>
                  <a:pt x="27723" y="141"/>
                  <a:pt x="29007" y="1006"/>
                  <a:pt x="29832" y="2481"/>
                </a:cubicBezTo>
                <a:lnTo>
                  <a:pt x="29832" y="2480"/>
                </a:lnTo>
                <a:cubicBezTo>
                  <a:pt x="30755" y="1002"/>
                  <a:pt x="32110" y="149"/>
                  <a:pt x="33538" y="150"/>
                </a:cubicBezTo>
                <a:cubicBezTo>
                  <a:pt x="35888" y="150"/>
                  <a:pt x="37901" y="2435"/>
                  <a:pt x="38318" y="5575"/>
                </a:cubicBezTo>
                <a:lnTo>
                  <a:pt x="38317" y="5576"/>
                </a:lnTo>
                <a:cubicBezTo>
                  <a:pt x="40639" y="6438"/>
                  <a:pt x="42250" y="9313"/>
                  <a:pt x="42250" y="12594"/>
                </a:cubicBezTo>
                <a:cubicBezTo>
                  <a:pt x="42250" y="13579"/>
                  <a:pt x="42103" y="14554"/>
                  <a:pt x="41818" y="15460"/>
                </a:cubicBezTo>
                <a:lnTo>
                  <a:pt x="41818" y="15459"/>
                </a:lnTo>
                <a:cubicBezTo>
                  <a:pt x="42727" y="17070"/>
                  <a:pt x="43220" y="19044"/>
                  <a:pt x="43220" y="21076"/>
                </a:cubicBezTo>
                <a:cubicBezTo>
                  <a:pt x="43220" y="25663"/>
                  <a:pt x="40741" y="29553"/>
                  <a:pt x="37404" y="30203"/>
                </a:cubicBezTo>
                <a:lnTo>
                  <a:pt x="37403" y="30202"/>
                </a:lnTo>
                <a:cubicBezTo>
                  <a:pt x="37378" y="34523"/>
                  <a:pt x="34795" y="38006"/>
                  <a:pt x="31619" y="38007"/>
                </a:cubicBezTo>
                <a:cubicBezTo>
                  <a:pt x="30535" y="38007"/>
                  <a:pt x="29474" y="37593"/>
                  <a:pt x="28555" y="36813"/>
                </a:cubicBezTo>
                <a:lnTo>
                  <a:pt x="28556" y="36813"/>
                </a:lnTo>
                <a:cubicBezTo>
                  <a:pt x="27694" y="40699"/>
                  <a:pt x="25069" y="43357"/>
                  <a:pt x="22094" y="43358"/>
                </a:cubicBezTo>
                <a:cubicBezTo>
                  <a:pt x="19839" y="43358"/>
                  <a:pt x="17733" y="41821"/>
                  <a:pt x="16480" y="39263"/>
                </a:cubicBezTo>
                <a:lnTo>
                  <a:pt x="16480" y="39264"/>
                </a:lnTo>
                <a:cubicBezTo>
                  <a:pt x="15279" y="40250"/>
                  <a:pt x="13904" y="40770"/>
                  <a:pt x="12503" y="40771"/>
                </a:cubicBezTo>
                <a:cubicBezTo>
                  <a:pt x="9735" y="40771"/>
                  <a:pt x="7180" y="38748"/>
                  <a:pt x="5804" y="35469"/>
                </a:cubicBezTo>
                <a:lnTo>
                  <a:pt x="5803" y="35469"/>
                </a:lnTo>
                <a:cubicBezTo>
                  <a:pt x="5635" y="35496"/>
                  <a:pt x="5465" y="35509"/>
                  <a:pt x="5296" y="35510"/>
                </a:cubicBezTo>
                <a:cubicBezTo>
                  <a:pt x="2888" y="35510"/>
                  <a:pt x="936" y="32860"/>
                  <a:pt x="936" y="29592"/>
                </a:cubicBezTo>
                <a:cubicBezTo>
                  <a:pt x="935" y="28090"/>
                  <a:pt x="1356" y="26644"/>
                  <a:pt x="2112" y="25547"/>
                </a:cubicBezTo>
                <a:lnTo>
                  <a:pt x="2113" y="25547"/>
                </a:lnTo>
                <a:cubicBezTo>
                  <a:pt x="781" y="24481"/>
                  <a:pt x="-36" y="22528"/>
                  <a:pt x="-36" y="20418"/>
                </a:cubicBezTo>
                <a:cubicBezTo>
                  <a:pt x="-37" y="17370"/>
                  <a:pt x="1647" y="14817"/>
                  <a:pt x="3863" y="14504"/>
                </a:cubicBezTo>
                <a:close/>
              </a:path>
              <a:path w="43200" h="43200" fill="none">
                <a:moveTo>
                  <a:pt x="4693" y="26177"/>
                </a:moveTo>
                <a:lnTo>
                  <a:pt x="4693" y="26177"/>
                </a:lnTo>
                <a:cubicBezTo>
                  <a:pt x="4580" y="26189"/>
                  <a:pt x="4468" y="26194"/>
                  <a:pt x="4356" y="26195"/>
                </a:cubicBezTo>
                <a:cubicBezTo>
                  <a:pt x="3584" y="26195"/>
                  <a:pt x="2826" y="25913"/>
                  <a:pt x="2160" y="25379"/>
                </a:cubicBezTo>
                <a:moveTo>
                  <a:pt x="6928" y="34899"/>
                </a:moveTo>
                <a:lnTo>
                  <a:pt x="6927" y="34898"/>
                </a:lnTo>
                <a:cubicBezTo>
                  <a:pt x="6572" y="35091"/>
                  <a:pt x="6200" y="35219"/>
                  <a:pt x="5820" y="35280"/>
                </a:cubicBezTo>
                <a:moveTo>
                  <a:pt x="16478" y="39090"/>
                </a:moveTo>
                <a:lnTo>
                  <a:pt x="16477" y="39090"/>
                </a:lnTo>
                <a:cubicBezTo>
                  <a:pt x="16210" y="38544"/>
                  <a:pt x="15986" y="37960"/>
                  <a:pt x="15809" y="37350"/>
                </a:cubicBezTo>
                <a:moveTo>
                  <a:pt x="28827" y="34751"/>
                </a:moveTo>
                <a:lnTo>
                  <a:pt x="28826" y="34750"/>
                </a:lnTo>
                <a:cubicBezTo>
                  <a:pt x="28787" y="35398"/>
                  <a:pt x="28698" y="36038"/>
                  <a:pt x="28560" y="36660"/>
                </a:cubicBezTo>
                <a:moveTo>
                  <a:pt x="34129" y="22954"/>
                </a:moveTo>
                <a:lnTo>
                  <a:pt x="34128" y="22954"/>
                </a:lnTo>
                <a:cubicBezTo>
                  <a:pt x="36118" y="24271"/>
                  <a:pt x="37381" y="27017"/>
                  <a:pt x="37381" y="30027"/>
                </a:cubicBezTo>
                <a:cubicBezTo>
                  <a:pt x="37381" y="30048"/>
                  <a:pt x="37380" y="30069"/>
                  <a:pt x="37380" y="30090"/>
                </a:cubicBezTo>
                <a:moveTo>
                  <a:pt x="41798" y="15354"/>
                </a:moveTo>
                <a:lnTo>
                  <a:pt x="41798" y="15354"/>
                </a:lnTo>
                <a:cubicBezTo>
                  <a:pt x="41473" y="16386"/>
                  <a:pt x="40978" y="17302"/>
                  <a:pt x="40350" y="18030"/>
                </a:cubicBezTo>
                <a:moveTo>
                  <a:pt x="38324" y="5426"/>
                </a:moveTo>
                <a:lnTo>
                  <a:pt x="38324" y="5425"/>
                </a:lnTo>
                <a:cubicBezTo>
                  <a:pt x="38375" y="5811"/>
                  <a:pt x="38401" y="6202"/>
                  <a:pt x="38401" y="6595"/>
                </a:cubicBezTo>
                <a:cubicBezTo>
                  <a:pt x="38401" y="6626"/>
                  <a:pt x="38400" y="6658"/>
                  <a:pt x="38400" y="6690"/>
                </a:cubicBezTo>
                <a:moveTo>
                  <a:pt x="29078" y="3952"/>
                </a:moveTo>
                <a:lnTo>
                  <a:pt x="29078" y="3952"/>
                </a:lnTo>
                <a:cubicBezTo>
                  <a:pt x="29266" y="3369"/>
                  <a:pt x="29516" y="2826"/>
                  <a:pt x="29820" y="2340"/>
                </a:cubicBezTo>
                <a:moveTo>
                  <a:pt x="22141" y="4720"/>
                </a:moveTo>
                <a:lnTo>
                  <a:pt x="22140" y="4719"/>
                </a:lnTo>
                <a:cubicBezTo>
                  <a:pt x="22217" y="4238"/>
                  <a:pt x="22338" y="3771"/>
                  <a:pt x="22500" y="3330"/>
                </a:cubicBezTo>
                <a:moveTo>
                  <a:pt x="14000" y="5192"/>
                </a:moveTo>
                <a:lnTo>
                  <a:pt x="14000" y="5191"/>
                </a:lnTo>
                <a:cubicBezTo>
                  <a:pt x="14471" y="5568"/>
                  <a:pt x="14908" y="6020"/>
                  <a:pt x="15299" y="6540"/>
                </a:cubicBezTo>
                <a:moveTo>
                  <a:pt x="4127" y="15789"/>
                </a:moveTo>
                <a:lnTo>
                  <a:pt x="4127" y="15788"/>
                </a:lnTo>
                <a:cubicBezTo>
                  <a:pt x="4024" y="15324"/>
                  <a:pt x="3948" y="14850"/>
                  <a:pt x="3900" y="14369"/>
                </a:cubicBezTo>
              </a:path>
            </a:pathLst>
          </a:custGeom>
          <a:solidFill>
            <a:srgbClr val="67FB03"/>
          </a:solidFill>
          <a:ln w="25400" algn="ctr">
            <a:solidFill>
              <a:srgbClr val="035F7C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i="1">
                <a:latin typeface="Calibri" pitchFamily="34" charset="0"/>
              </a:rPr>
              <a:t>Разви-тие мышле-ния</a:t>
            </a:r>
            <a:endParaRPr lang="en-US" i="1">
              <a:latin typeface="Calibri" pitchFamily="34" charset="0"/>
            </a:endParaRPr>
          </a:p>
        </p:txBody>
      </p:sp>
      <p:sp>
        <p:nvSpPr>
          <p:cNvPr id="23" name="Cloud 22"/>
          <p:cNvSpPr/>
          <p:nvPr/>
        </p:nvSpPr>
        <p:spPr>
          <a:xfrm>
            <a:off x="5105400" y="4648200"/>
            <a:ext cx="1955800" cy="1335088"/>
          </a:xfrm>
          <a:prstGeom prst="cloud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i="1">
                <a:solidFill>
                  <a:schemeClr val="tx1"/>
                </a:solidFill>
                <a:cs typeface="Arial" charset="0"/>
              </a:rPr>
              <a:t>Расшире-ние сети контак-тов</a:t>
            </a:r>
            <a:endParaRPr lang="en-US" i="1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25" name="Right Arrow 24"/>
          <p:cNvSpPr/>
          <p:nvPr/>
        </p:nvSpPr>
        <p:spPr>
          <a:xfrm rot="10800000">
            <a:off x="4173538" y="2116138"/>
            <a:ext cx="542925" cy="438150"/>
          </a:xfrm>
          <a:prstGeom prst="rightArrow">
            <a:avLst>
              <a:gd name="adj1" fmla="val 26067"/>
              <a:gd name="adj2" fmla="val 50000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i="1">
              <a:solidFill>
                <a:prstClr val="white"/>
              </a:solidFill>
            </a:endParaRPr>
          </a:p>
        </p:txBody>
      </p:sp>
      <p:sp>
        <p:nvSpPr>
          <p:cNvPr id="26" name="Right Arrow 25"/>
          <p:cNvSpPr/>
          <p:nvPr/>
        </p:nvSpPr>
        <p:spPr>
          <a:xfrm rot="4500000">
            <a:off x="2484437" y="3716338"/>
            <a:ext cx="542925" cy="438150"/>
          </a:xfrm>
          <a:prstGeom prst="rightArrow">
            <a:avLst>
              <a:gd name="adj1" fmla="val 26067"/>
              <a:gd name="adj2" fmla="val 50000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i="1">
              <a:solidFill>
                <a:prstClr val="white"/>
              </a:solidFill>
            </a:endParaRPr>
          </a:p>
        </p:txBody>
      </p:sp>
      <p:sp>
        <p:nvSpPr>
          <p:cNvPr id="28" name="Right Arrow 27"/>
          <p:cNvSpPr/>
          <p:nvPr/>
        </p:nvSpPr>
        <p:spPr>
          <a:xfrm rot="602131">
            <a:off x="4332288" y="4754563"/>
            <a:ext cx="542925" cy="438150"/>
          </a:xfrm>
          <a:prstGeom prst="rightArrow">
            <a:avLst>
              <a:gd name="adj1" fmla="val 26067"/>
              <a:gd name="adj2" fmla="val 50000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i="1">
              <a:solidFill>
                <a:prstClr val="white"/>
              </a:solidFill>
            </a:endParaRPr>
          </a:p>
        </p:txBody>
      </p:sp>
      <p:sp>
        <p:nvSpPr>
          <p:cNvPr id="30" name="Right Arrow 29"/>
          <p:cNvSpPr/>
          <p:nvPr/>
        </p:nvSpPr>
        <p:spPr>
          <a:xfrm rot="16559724">
            <a:off x="6139656" y="3907632"/>
            <a:ext cx="542925" cy="439738"/>
          </a:xfrm>
          <a:prstGeom prst="rightArrow">
            <a:avLst>
              <a:gd name="adj1" fmla="val 26067"/>
              <a:gd name="adj2" fmla="val 50000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i="1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33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TextBox 98"/>
          <p:cNvSpPr txBox="1">
            <a:spLocks noChangeArrowheads="1"/>
          </p:cNvSpPr>
          <p:nvPr/>
        </p:nvSpPr>
        <p:spPr bwMode="auto">
          <a:xfrm>
            <a:off x="533400" y="381000"/>
            <a:ext cx="7848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B415"/>
                </a:solidFill>
              </a:rPr>
              <a:t>            </a:t>
            </a:r>
            <a:r>
              <a:rPr lang="ru-RU" dirty="0">
                <a:solidFill>
                  <a:srgbClr val="00B050"/>
                </a:solidFill>
              </a:rPr>
              <a:t>Направления </a:t>
            </a:r>
            <a:r>
              <a:rPr lang="ru-RU" dirty="0" smtClean="0">
                <a:solidFill>
                  <a:srgbClr val="00B050"/>
                </a:solidFill>
              </a:rPr>
              <a:t>работы по развитию личностного потенциала субъектов инклюзивного профессионального образования</a:t>
            </a:r>
            <a:endParaRPr lang="ru-RU" dirty="0">
              <a:solidFill>
                <a:srgbClr val="00B050"/>
              </a:solidFill>
            </a:endParaRPr>
          </a:p>
        </p:txBody>
      </p:sp>
      <p:grpSp>
        <p:nvGrpSpPr>
          <p:cNvPr id="442371" name="Group 10"/>
          <p:cNvGrpSpPr>
            <a:grpSpLocks/>
          </p:cNvGrpSpPr>
          <p:nvPr/>
        </p:nvGrpSpPr>
        <p:grpSpPr bwMode="auto">
          <a:xfrm>
            <a:off x="1828800" y="4648200"/>
            <a:ext cx="5867400" cy="1365250"/>
            <a:chOff x="1125525" y="4179437"/>
            <a:chExt cx="6740550" cy="1568164"/>
          </a:xfrm>
        </p:grpSpPr>
        <p:sp>
          <p:nvSpPr>
            <p:cNvPr id="6" name="Cube 5"/>
            <p:cNvSpPr>
              <a:spLocks noChangeArrowheads="1"/>
            </p:cNvSpPr>
            <p:nvPr/>
          </p:nvSpPr>
          <p:spPr bwMode="auto">
            <a:xfrm>
              <a:off x="1125525" y="4190378"/>
              <a:ext cx="1739850" cy="1557223"/>
            </a:xfrm>
            <a:prstGeom prst="cube">
              <a:avLst>
                <a:gd name="adj" fmla="val 25000"/>
              </a:avLst>
            </a:prstGeom>
            <a:solidFill>
              <a:srgbClr val="0EC4C4"/>
            </a:solidFill>
            <a:ln w="25400" algn="ctr">
              <a:solidFill>
                <a:srgbClr val="0073BA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lang="ru-RU" sz="6000" b="1">
                  <a:solidFill>
                    <a:srgbClr val="FFFFFF"/>
                  </a:solidFill>
                  <a:latin typeface="+mn-lt"/>
                </a:rPr>
                <a:t>А</a:t>
              </a:r>
              <a:endParaRPr lang="en-US" sz="6000" b="1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5" name="Cube 4"/>
            <p:cNvSpPr>
              <a:spLocks noChangeArrowheads="1"/>
            </p:cNvSpPr>
            <p:nvPr/>
          </p:nvSpPr>
          <p:spPr bwMode="auto">
            <a:xfrm>
              <a:off x="2777835" y="4179437"/>
              <a:ext cx="1741674" cy="1557223"/>
            </a:xfrm>
            <a:prstGeom prst="cube">
              <a:avLst>
                <a:gd name="adj" fmla="val 25000"/>
              </a:avLst>
            </a:prstGeom>
            <a:solidFill>
              <a:srgbClr val="0EC4C4"/>
            </a:solidFill>
            <a:ln w="25400" algn="ctr">
              <a:solidFill>
                <a:srgbClr val="0073BA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lang="ru-RU" sz="6000" b="1">
                  <a:solidFill>
                    <a:srgbClr val="FFFFFF"/>
                  </a:solidFill>
                  <a:latin typeface="+mn-lt"/>
                </a:rPr>
                <a:t>И</a:t>
              </a:r>
              <a:endParaRPr lang="en-US" sz="6000" b="1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4" name="Cube 3"/>
            <p:cNvSpPr>
              <a:spLocks noChangeArrowheads="1"/>
            </p:cNvSpPr>
            <p:nvPr/>
          </p:nvSpPr>
          <p:spPr bwMode="auto">
            <a:xfrm>
              <a:off x="4452030" y="4190378"/>
              <a:ext cx="1739850" cy="1557223"/>
            </a:xfrm>
            <a:prstGeom prst="cube">
              <a:avLst>
                <a:gd name="adj" fmla="val 25000"/>
              </a:avLst>
            </a:prstGeom>
            <a:solidFill>
              <a:srgbClr val="0EC4C4"/>
            </a:solidFill>
            <a:ln w="25400" algn="ctr">
              <a:solidFill>
                <a:srgbClr val="0073BA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lang="ru-RU" sz="6000" b="1">
                  <a:solidFill>
                    <a:srgbClr val="FFFFFF"/>
                  </a:solidFill>
                  <a:latin typeface="+mn-lt"/>
                </a:rPr>
                <a:t>К</a:t>
              </a:r>
              <a:endParaRPr lang="en-US" sz="6000" b="1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3" name="Cube 2"/>
            <p:cNvSpPr>
              <a:spLocks noChangeArrowheads="1"/>
            </p:cNvSpPr>
            <p:nvPr/>
          </p:nvSpPr>
          <p:spPr bwMode="auto">
            <a:xfrm>
              <a:off x="6126225" y="4179437"/>
              <a:ext cx="1739850" cy="1557223"/>
            </a:xfrm>
            <a:prstGeom prst="cube">
              <a:avLst>
                <a:gd name="adj" fmla="val 25000"/>
              </a:avLst>
            </a:prstGeom>
            <a:solidFill>
              <a:srgbClr val="0EC4C4"/>
            </a:solidFill>
            <a:ln w="25400" algn="ctr">
              <a:solidFill>
                <a:srgbClr val="0073BA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lang="ru-RU" sz="6000" b="1">
                  <a:solidFill>
                    <a:srgbClr val="FFFFFF"/>
                  </a:solidFill>
                  <a:latin typeface="+mn-lt"/>
                </a:rPr>
                <a:t>Т</a:t>
              </a:r>
              <a:endParaRPr lang="en-US" sz="6000" b="1">
                <a:solidFill>
                  <a:srgbClr val="FFFFFF"/>
                </a:solidFill>
                <a:latin typeface="+mn-lt"/>
              </a:endParaRPr>
            </a:p>
          </p:txBody>
        </p:sp>
      </p:grpSp>
      <p:sp>
        <p:nvSpPr>
          <p:cNvPr id="442376" name="Freeform 6"/>
          <p:cNvSpPr>
            <a:spLocks noEditPoints="1"/>
          </p:cNvSpPr>
          <p:nvPr/>
        </p:nvSpPr>
        <p:spPr bwMode="auto">
          <a:xfrm>
            <a:off x="2298700" y="1682750"/>
            <a:ext cx="1431925" cy="2514600"/>
          </a:xfrm>
          <a:custGeom>
            <a:avLst/>
            <a:gdLst>
              <a:gd name="T0" fmla="*/ 2147483647 w 2738"/>
              <a:gd name="T1" fmla="*/ 2147483647 h 4812"/>
              <a:gd name="T2" fmla="*/ 2147483647 w 2738"/>
              <a:gd name="T3" fmla="*/ 2147483647 h 4812"/>
              <a:gd name="T4" fmla="*/ 2147483647 w 2738"/>
              <a:gd name="T5" fmla="*/ 2147483647 h 4812"/>
              <a:gd name="T6" fmla="*/ 2147483647 w 2738"/>
              <a:gd name="T7" fmla="*/ 2147483647 h 4812"/>
              <a:gd name="T8" fmla="*/ 2147483647 w 2738"/>
              <a:gd name="T9" fmla="*/ 2147483647 h 4812"/>
              <a:gd name="T10" fmla="*/ 2147483647 w 2738"/>
              <a:gd name="T11" fmla="*/ 2147483647 h 4812"/>
              <a:gd name="T12" fmla="*/ 2147483647 w 2738"/>
              <a:gd name="T13" fmla="*/ 2147483647 h 4812"/>
              <a:gd name="T14" fmla="*/ 2147483647 w 2738"/>
              <a:gd name="T15" fmla="*/ 2147483647 h 4812"/>
              <a:gd name="T16" fmla="*/ 2147483647 w 2738"/>
              <a:gd name="T17" fmla="*/ 2147483647 h 4812"/>
              <a:gd name="T18" fmla="*/ 2147483647 w 2738"/>
              <a:gd name="T19" fmla="*/ 2147483647 h 4812"/>
              <a:gd name="T20" fmla="*/ 2147483647 w 2738"/>
              <a:gd name="T21" fmla="*/ 2147483647 h 4812"/>
              <a:gd name="T22" fmla="*/ 2147483647 w 2738"/>
              <a:gd name="T23" fmla="*/ 2147483647 h 4812"/>
              <a:gd name="T24" fmla="*/ 2147483647 w 2738"/>
              <a:gd name="T25" fmla="*/ 2147483647 h 4812"/>
              <a:gd name="T26" fmla="*/ 2147483647 w 2738"/>
              <a:gd name="T27" fmla="*/ 2147483647 h 4812"/>
              <a:gd name="T28" fmla="*/ 2147483647 w 2738"/>
              <a:gd name="T29" fmla="*/ 2147483647 h 4812"/>
              <a:gd name="T30" fmla="*/ 2147483647 w 2738"/>
              <a:gd name="T31" fmla="*/ 2147483647 h 4812"/>
              <a:gd name="T32" fmla="*/ 2147483647 w 2738"/>
              <a:gd name="T33" fmla="*/ 2147483647 h 4812"/>
              <a:gd name="T34" fmla="*/ 2147483647 w 2738"/>
              <a:gd name="T35" fmla="*/ 2147483647 h 4812"/>
              <a:gd name="T36" fmla="*/ 2147483647 w 2738"/>
              <a:gd name="T37" fmla="*/ 2147483647 h 4812"/>
              <a:gd name="T38" fmla="*/ 2147483647 w 2738"/>
              <a:gd name="T39" fmla="*/ 2147483647 h 4812"/>
              <a:gd name="T40" fmla="*/ 2147483647 w 2738"/>
              <a:gd name="T41" fmla="*/ 2147483647 h 4812"/>
              <a:gd name="T42" fmla="*/ 2147483647 w 2738"/>
              <a:gd name="T43" fmla="*/ 2147483647 h 4812"/>
              <a:gd name="T44" fmla="*/ 2147483647 w 2738"/>
              <a:gd name="T45" fmla="*/ 2147483647 h 4812"/>
              <a:gd name="T46" fmla="*/ 2147483647 w 2738"/>
              <a:gd name="T47" fmla="*/ 2147483647 h 4812"/>
              <a:gd name="T48" fmla="*/ 2147483647 w 2738"/>
              <a:gd name="T49" fmla="*/ 2147483647 h 4812"/>
              <a:gd name="T50" fmla="*/ 2147483647 w 2738"/>
              <a:gd name="T51" fmla="*/ 2147483647 h 4812"/>
              <a:gd name="T52" fmla="*/ 2147483647 w 2738"/>
              <a:gd name="T53" fmla="*/ 2147483647 h 4812"/>
              <a:gd name="T54" fmla="*/ 2147483647 w 2738"/>
              <a:gd name="T55" fmla="*/ 2147483647 h 4812"/>
              <a:gd name="T56" fmla="*/ 2147483647 w 2738"/>
              <a:gd name="T57" fmla="*/ 2147483647 h 4812"/>
              <a:gd name="T58" fmla="*/ 2147483647 w 2738"/>
              <a:gd name="T59" fmla="*/ 2147483647 h 4812"/>
              <a:gd name="T60" fmla="*/ 2147483647 w 2738"/>
              <a:gd name="T61" fmla="*/ 2147483647 h 4812"/>
              <a:gd name="T62" fmla="*/ 2147483647 w 2738"/>
              <a:gd name="T63" fmla="*/ 2147483647 h 4812"/>
              <a:gd name="T64" fmla="*/ 2147483647 w 2738"/>
              <a:gd name="T65" fmla="*/ 2147483647 h 4812"/>
              <a:gd name="T66" fmla="*/ 2147483647 w 2738"/>
              <a:gd name="T67" fmla="*/ 2147483647 h 4812"/>
              <a:gd name="T68" fmla="*/ 2147483647 w 2738"/>
              <a:gd name="T69" fmla="*/ 2147483647 h 4812"/>
              <a:gd name="T70" fmla="*/ 2147483647 w 2738"/>
              <a:gd name="T71" fmla="*/ 2147483647 h 4812"/>
              <a:gd name="T72" fmla="*/ 2147483647 w 2738"/>
              <a:gd name="T73" fmla="*/ 2147483647 h 4812"/>
              <a:gd name="T74" fmla="*/ 2147483647 w 2738"/>
              <a:gd name="T75" fmla="*/ 2147483647 h 4812"/>
              <a:gd name="T76" fmla="*/ 2147483647 w 2738"/>
              <a:gd name="T77" fmla="*/ 2147483647 h 4812"/>
              <a:gd name="T78" fmla="*/ 2147483647 w 2738"/>
              <a:gd name="T79" fmla="*/ 2147483647 h 4812"/>
              <a:gd name="T80" fmla="*/ 2147483647 w 2738"/>
              <a:gd name="T81" fmla="*/ 2147483647 h 4812"/>
              <a:gd name="T82" fmla="*/ 2147483647 w 2738"/>
              <a:gd name="T83" fmla="*/ 2147483647 h 4812"/>
              <a:gd name="T84" fmla="*/ 2147483647 w 2738"/>
              <a:gd name="T85" fmla="*/ 2147483647 h 4812"/>
              <a:gd name="T86" fmla="*/ 2147483647 w 2738"/>
              <a:gd name="T87" fmla="*/ 2147483647 h 4812"/>
              <a:gd name="T88" fmla="*/ 2147483647 w 2738"/>
              <a:gd name="T89" fmla="*/ 2147483647 h 4812"/>
              <a:gd name="T90" fmla="*/ 2147483647 w 2738"/>
              <a:gd name="T91" fmla="*/ 2147483647 h 4812"/>
              <a:gd name="T92" fmla="*/ 2147483647 w 2738"/>
              <a:gd name="T93" fmla="*/ 2147483647 h 4812"/>
              <a:gd name="T94" fmla="*/ 2147483647 w 2738"/>
              <a:gd name="T95" fmla="*/ 2147483647 h 4812"/>
              <a:gd name="T96" fmla="*/ 2147483647 w 2738"/>
              <a:gd name="T97" fmla="*/ 2147483647 h 4812"/>
              <a:gd name="T98" fmla="*/ 2147483647 w 2738"/>
              <a:gd name="T99" fmla="*/ 2147483647 h 4812"/>
              <a:gd name="T100" fmla="*/ 2147483647 w 2738"/>
              <a:gd name="T101" fmla="*/ 2147483647 h 4812"/>
              <a:gd name="T102" fmla="*/ 2147483647 w 2738"/>
              <a:gd name="T103" fmla="*/ 2147483647 h 4812"/>
              <a:gd name="T104" fmla="*/ 2147483647 w 2738"/>
              <a:gd name="T105" fmla="*/ 2147483647 h 4812"/>
              <a:gd name="T106" fmla="*/ 2147483647 w 2738"/>
              <a:gd name="T107" fmla="*/ 2147483647 h 4812"/>
              <a:gd name="T108" fmla="*/ 2147483647 w 2738"/>
              <a:gd name="T109" fmla="*/ 2147483647 h 4812"/>
              <a:gd name="T110" fmla="*/ 2147483647 w 2738"/>
              <a:gd name="T111" fmla="*/ 2147483647 h 4812"/>
              <a:gd name="T112" fmla="*/ 2147483647 w 2738"/>
              <a:gd name="T113" fmla="*/ 2147483647 h 4812"/>
              <a:gd name="T114" fmla="*/ 2147483647 w 2738"/>
              <a:gd name="T115" fmla="*/ 2147483647 h 4812"/>
              <a:gd name="T116" fmla="*/ 2147483647 w 2738"/>
              <a:gd name="T117" fmla="*/ 2147483647 h 4812"/>
              <a:gd name="T118" fmla="*/ 2147483647 w 2738"/>
              <a:gd name="T119" fmla="*/ 2147483647 h 4812"/>
              <a:gd name="T120" fmla="*/ 2147483647 w 2738"/>
              <a:gd name="T121" fmla="*/ 2147483647 h 4812"/>
              <a:gd name="T122" fmla="*/ 2147483647 w 2738"/>
              <a:gd name="T123" fmla="*/ 2147483647 h 4812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2738"/>
              <a:gd name="T187" fmla="*/ 0 h 4812"/>
              <a:gd name="T188" fmla="*/ 2738 w 2738"/>
              <a:gd name="T189" fmla="*/ 4812 h 4812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2738" h="4812">
                <a:moveTo>
                  <a:pt x="2732" y="1494"/>
                </a:moveTo>
                <a:lnTo>
                  <a:pt x="2732" y="1494"/>
                </a:lnTo>
                <a:lnTo>
                  <a:pt x="2724" y="1562"/>
                </a:lnTo>
                <a:lnTo>
                  <a:pt x="2712" y="1632"/>
                </a:lnTo>
                <a:lnTo>
                  <a:pt x="2696" y="1700"/>
                </a:lnTo>
                <a:lnTo>
                  <a:pt x="2678" y="1766"/>
                </a:lnTo>
                <a:lnTo>
                  <a:pt x="2658" y="1832"/>
                </a:lnTo>
                <a:lnTo>
                  <a:pt x="2632" y="1898"/>
                </a:lnTo>
                <a:lnTo>
                  <a:pt x="2604" y="1964"/>
                </a:lnTo>
                <a:lnTo>
                  <a:pt x="2572" y="2028"/>
                </a:lnTo>
                <a:lnTo>
                  <a:pt x="2550" y="2068"/>
                </a:lnTo>
                <a:lnTo>
                  <a:pt x="2494" y="2176"/>
                </a:lnTo>
                <a:lnTo>
                  <a:pt x="2456" y="2252"/>
                </a:lnTo>
                <a:lnTo>
                  <a:pt x="2416" y="2336"/>
                </a:lnTo>
                <a:lnTo>
                  <a:pt x="2372" y="2432"/>
                </a:lnTo>
                <a:lnTo>
                  <a:pt x="2326" y="2536"/>
                </a:lnTo>
                <a:lnTo>
                  <a:pt x="2282" y="2646"/>
                </a:lnTo>
                <a:lnTo>
                  <a:pt x="2238" y="2760"/>
                </a:lnTo>
                <a:lnTo>
                  <a:pt x="2198" y="2876"/>
                </a:lnTo>
                <a:lnTo>
                  <a:pt x="2178" y="2934"/>
                </a:lnTo>
                <a:lnTo>
                  <a:pt x="2160" y="2994"/>
                </a:lnTo>
                <a:lnTo>
                  <a:pt x="2144" y="3052"/>
                </a:lnTo>
                <a:lnTo>
                  <a:pt x="2130" y="3110"/>
                </a:lnTo>
                <a:lnTo>
                  <a:pt x="2116" y="3168"/>
                </a:lnTo>
                <a:lnTo>
                  <a:pt x="2106" y="3224"/>
                </a:lnTo>
                <a:lnTo>
                  <a:pt x="2098" y="3280"/>
                </a:lnTo>
                <a:lnTo>
                  <a:pt x="2090" y="3334"/>
                </a:lnTo>
                <a:lnTo>
                  <a:pt x="2086" y="3386"/>
                </a:lnTo>
                <a:lnTo>
                  <a:pt x="2086" y="3438"/>
                </a:lnTo>
                <a:lnTo>
                  <a:pt x="2068" y="3610"/>
                </a:lnTo>
                <a:lnTo>
                  <a:pt x="2058" y="3642"/>
                </a:lnTo>
                <a:lnTo>
                  <a:pt x="2046" y="3672"/>
                </a:lnTo>
                <a:lnTo>
                  <a:pt x="2034" y="3698"/>
                </a:lnTo>
                <a:lnTo>
                  <a:pt x="2022" y="3720"/>
                </a:lnTo>
                <a:lnTo>
                  <a:pt x="2008" y="3740"/>
                </a:lnTo>
                <a:lnTo>
                  <a:pt x="1992" y="3758"/>
                </a:lnTo>
                <a:lnTo>
                  <a:pt x="1976" y="3774"/>
                </a:lnTo>
                <a:lnTo>
                  <a:pt x="1960" y="3786"/>
                </a:lnTo>
                <a:lnTo>
                  <a:pt x="1944" y="3796"/>
                </a:lnTo>
                <a:lnTo>
                  <a:pt x="1928" y="3804"/>
                </a:lnTo>
                <a:lnTo>
                  <a:pt x="1912" y="3810"/>
                </a:lnTo>
                <a:lnTo>
                  <a:pt x="1896" y="3816"/>
                </a:lnTo>
                <a:lnTo>
                  <a:pt x="1866" y="3822"/>
                </a:lnTo>
                <a:lnTo>
                  <a:pt x="1838" y="3822"/>
                </a:lnTo>
                <a:lnTo>
                  <a:pt x="898" y="3822"/>
                </a:lnTo>
                <a:lnTo>
                  <a:pt x="872" y="3822"/>
                </a:lnTo>
                <a:lnTo>
                  <a:pt x="840" y="3816"/>
                </a:lnTo>
                <a:lnTo>
                  <a:pt x="824" y="3810"/>
                </a:lnTo>
                <a:lnTo>
                  <a:pt x="808" y="3804"/>
                </a:lnTo>
                <a:lnTo>
                  <a:pt x="792" y="3796"/>
                </a:lnTo>
                <a:lnTo>
                  <a:pt x="776" y="3784"/>
                </a:lnTo>
                <a:lnTo>
                  <a:pt x="760" y="3772"/>
                </a:lnTo>
                <a:lnTo>
                  <a:pt x="744" y="3756"/>
                </a:lnTo>
                <a:lnTo>
                  <a:pt x="728" y="3738"/>
                </a:lnTo>
                <a:lnTo>
                  <a:pt x="714" y="3718"/>
                </a:lnTo>
                <a:lnTo>
                  <a:pt x="702" y="3694"/>
                </a:lnTo>
                <a:lnTo>
                  <a:pt x="688" y="3666"/>
                </a:lnTo>
                <a:lnTo>
                  <a:pt x="678" y="3634"/>
                </a:lnTo>
                <a:lnTo>
                  <a:pt x="668" y="3600"/>
                </a:lnTo>
                <a:lnTo>
                  <a:pt x="652" y="3432"/>
                </a:lnTo>
                <a:lnTo>
                  <a:pt x="650" y="3372"/>
                </a:lnTo>
                <a:lnTo>
                  <a:pt x="644" y="3308"/>
                </a:lnTo>
                <a:lnTo>
                  <a:pt x="634" y="3240"/>
                </a:lnTo>
                <a:lnTo>
                  <a:pt x="620" y="3168"/>
                </a:lnTo>
                <a:lnTo>
                  <a:pt x="604" y="3092"/>
                </a:lnTo>
                <a:lnTo>
                  <a:pt x="582" y="3014"/>
                </a:lnTo>
                <a:lnTo>
                  <a:pt x="558" y="2930"/>
                </a:lnTo>
                <a:lnTo>
                  <a:pt x="530" y="2844"/>
                </a:lnTo>
                <a:lnTo>
                  <a:pt x="498" y="2756"/>
                </a:lnTo>
                <a:lnTo>
                  <a:pt x="464" y="2664"/>
                </a:lnTo>
                <a:lnTo>
                  <a:pt x="424" y="2568"/>
                </a:lnTo>
                <a:lnTo>
                  <a:pt x="382" y="2470"/>
                </a:lnTo>
                <a:lnTo>
                  <a:pt x="338" y="2370"/>
                </a:lnTo>
                <a:lnTo>
                  <a:pt x="290" y="2268"/>
                </a:lnTo>
                <a:lnTo>
                  <a:pt x="238" y="2162"/>
                </a:lnTo>
                <a:lnTo>
                  <a:pt x="182" y="2054"/>
                </a:lnTo>
                <a:lnTo>
                  <a:pt x="160" y="2002"/>
                </a:lnTo>
                <a:lnTo>
                  <a:pt x="168" y="2028"/>
                </a:lnTo>
                <a:lnTo>
                  <a:pt x="136" y="1964"/>
                </a:lnTo>
                <a:lnTo>
                  <a:pt x="108" y="1900"/>
                </a:lnTo>
                <a:lnTo>
                  <a:pt x="82" y="1834"/>
                </a:lnTo>
                <a:lnTo>
                  <a:pt x="60" y="1768"/>
                </a:lnTo>
                <a:lnTo>
                  <a:pt x="40" y="1700"/>
                </a:lnTo>
                <a:lnTo>
                  <a:pt x="26" y="1632"/>
                </a:lnTo>
                <a:lnTo>
                  <a:pt x="14" y="1562"/>
                </a:lnTo>
                <a:lnTo>
                  <a:pt x="6" y="1492"/>
                </a:lnTo>
                <a:lnTo>
                  <a:pt x="0" y="1368"/>
                </a:lnTo>
                <a:lnTo>
                  <a:pt x="2" y="1300"/>
                </a:lnTo>
                <a:lnTo>
                  <a:pt x="6" y="1232"/>
                </a:lnTo>
                <a:lnTo>
                  <a:pt x="14" y="1166"/>
                </a:lnTo>
                <a:lnTo>
                  <a:pt x="26" y="1100"/>
                </a:lnTo>
                <a:lnTo>
                  <a:pt x="40" y="1034"/>
                </a:lnTo>
                <a:lnTo>
                  <a:pt x="58" y="970"/>
                </a:lnTo>
                <a:lnTo>
                  <a:pt x="80" y="906"/>
                </a:lnTo>
                <a:lnTo>
                  <a:pt x="104" y="844"/>
                </a:lnTo>
                <a:lnTo>
                  <a:pt x="130" y="784"/>
                </a:lnTo>
                <a:lnTo>
                  <a:pt x="160" y="724"/>
                </a:lnTo>
                <a:lnTo>
                  <a:pt x="192" y="666"/>
                </a:lnTo>
                <a:lnTo>
                  <a:pt x="228" y="610"/>
                </a:lnTo>
                <a:lnTo>
                  <a:pt x="268" y="554"/>
                </a:lnTo>
                <a:lnTo>
                  <a:pt x="308" y="502"/>
                </a:lnTo>
                <a:lnTo>
                  <a:pt x="354" y="450"/>
                </a:lnTo>
                <a:lnTo>
                  <a:pt x="400" y="400"/>
                </a:lnTo>
                <a:lnTo>
                  <a:pt x="450" y="354"/>
                </a:lnTo>
                <a:lnTo>
                  <a:pt x="502" y="308"/>
                </a:lnTo>
                <a:lnTo>
                  <a:pt x="554" y="268"/>
                </a:lnTo>
                <a:lnTo>
                  <a:pt x="610" y="228"/>
                </a:lnTo>
                <a:lnTo>
                  <a:pt x="666" y="192"/>
                </a:lnTo>
                <a:lnTo>
                  <a:pt x="724" y="160"/>
                </a:lnTo>
                <a:lnTo>
                  <a:pt x="784" y="130"/>
                </a:lnTo>
                <a:lnTo>
                  <a:pt x="844" y="102"/>
                </a:lnTo>
                <a:lnTo>
                  <a:pt x="906" y="78"/>
                </a:lnTo>
                <a:lnTo>
                  <a:pt x="970" y="58"/>
                </a:lnTo>
                <a:lnTo>
                  <a:pt x="1034" y="40"/>
                </a:lnTo>
                <a:lnTo>
                  <a:pt x="1100" y="26"/>
                </a:lnTo>
                <a:lnTo>
                  <a:pt x="1166" y="14"/>
                </a:lnTo>
                <a:lnTo>
                  <a:pt x="1232" y="6"/>
                </a:lnTo>
                <a:lnTo>
                  <a:pt x="1300" y="0"/>
                </a:lnTo>
                <a:lnTo>
                  <a:pt x="1368" y="0"/>
                </a:lnTo>
                <a:lnTo>
                  <a:pt x="1418" y="0"/>
                </a:lnTo>
                <a:lnTo>
                  <a:pt x="1466" y="2"/>
                </a:lnTo>
                <a:lnTo>
                  <a:pt x="1516" y="8"/>
                </a:lnTo>
                <a:lnTo>
                  <a:pt x="1564" y="14"/>
                </a:lnTo>
                <a:lnTo>
                  <a:pt x="1612" y="20"/>
                </a:lnTo>
                <a:lnTo>
                  <a:pt x="1660" y="30"/>
                </a:lnTo>
                <a:lnTo>
                  <a:pt x="1708" y="42"/>
                </a:lnTo>
                <a:lnTo>
                  <a:pt x="1754" y="54"/>
                </a:lnTo>
                <a:lnTo>
                  <a:pt x="1796" y="68"/>
                </a:lnTo>
                <a:lnTo>
                  <a:pt x="1836" y="82"/>
                </a:lnTo>
                <a:lnTo>
                  <a:pt x="1876" y="96"/>
                </a:lnTo>
                <a:lnTo>
                  <a:pt x="1916" y="112"/>
                </a:lnTo>
                <a:lnTo>
                  <a:pt x="1954" y="130"/>
                </a:lnTo>
                <a:lnTo>
                  <a:pt x="1992" y="150"/>
                </a:lnTo>
                <a:lnTo>
                  <a:pt x="2030" y="170"/>
                </a:lnTo>
                <a:lnTo>
                  <a:pt x="2066" y="190"/>
                </a:lnTo>
                <a:lnTo>
                  <a:pt x="2104" y="214"/>
                </a:lnTo>
                <a:lnTo>
                  <a:pt x="2138" y="236"/>
                </a:lnTo>
                <a:lnTo>
                  <a:pt x="2174" y="262"/>
                </a:lnTo>
                <a:lnTo>
                  <a:pt x="2208" y="288"/>
                </a:lnTo>
                <a:lnTo>
                  <a:pt x="2242" y="314"/>
                </a:lnTo>
                <a:lnTo>
                  <a:pt x="2274" y="342"/>
                </a:lnTo>
                <a:lnTo>
                  <a:pt x="2306" y="370"/>
                </a:lnTo>
                <a:lnTo>
                  <a:pt x="2336" y="400"/>
                </a:lnTo>
                <a:lnTo>
                  <a:pt x="2384" y="450"/>
                </a:lnTo>
                <a:lnTo>
                  <a:pt x="2428" y="502"/>
                </a:lnTo>
                <a:lnTo>
                  <a:pt x="2470" y="554"/>
                </a:lnTo>
                <a:lnTo>
                  <a:pt x="2508" y="610"/>
                </a:lnTo>
                <a:lnTo>
                  <a:pt x="2544" y="666"/>
                </a:lnTo>
                <a:lnTo>
                  <a:pt x="2576" y="724"/>
                </a:lnTo>
                <a:lnTo>
                  <a:pt x="2606" y="784"/>
                </a:lnTo>
                <a:lnTo>
                  <a:pt x="2634" y="844"/>
                </a:lnTo>
                <a:lnTo>
                  <a:pt x="2658" y="906"/>
                </a:lnTo>
                <a:lnTo>
                  <a:pt x="2678" y="970"/>
                </a:lnTo>
                <a:lnTo>
                  <a:pt x="2696" y="1034"/>
                </a:lnTo>
                <a:lnTo>
                  <a:pt x="2710" y="1100"/>
                </a:lnTo>
                <a:lnTo>
                  <a:pt x="2722" y="1166"/>
                </a:lnTo>
                <a:lnTo>
                  <a:pt x="2730" y="1234"/>
                </a:lnTo>
                <a:lnTo>
                  <a:pt x="2736" y="1302"/>
                </a:lnTo>
                <a:lnTo>
                  <a:pt x="2738" y="1372"/>
                </a:lnTo>
                <a:lnTo>
                  <a:pt x="2732" y="1494"/>
                </a:lnTo>
                <a:close/>
                <a:moveTo>
                  <a:pt x="2244" y="494"/>
                </a:moveTo>
                <a:lnTo>
                  <a:pt x="2244" y="494"/>
                </a:lnTo>
                <a:lnTo>
                  <a:pt x="2216" y="466"/>
                </a:lnTo>
                <a:lnTo>
                  <a:pt x="2186" y="440"/>
                </a:lnTo>
                <a:lnTo>
                  <a:pt x="2158" y="416"/>
                </a:lnTo>
                <a:lnTo>
                  <a:pt x="2128" y="392"/>
                </a:lnTo>
                <a:lnTo>
                  <a:pt x="2064" y="346"/>
                </a:lnTo>
                <a:lnTo>
                  <a:pt x="2000" y="304"/>
                </a:lnTo>
                <a:lnTo>
                  <a:pt x="1932" y="266"/>
                </a:lnTo>
                <a:lnTo>
                  <a:pt x="1898" y="250"/>
                </a:lnTo>
                <a:lnTo>
                  <a:pt x="1862" y="234"/>
                </a:lnTo>
                <a:lnTo>
                  <a:pt x="1826" y="218"/>
                </a:lnTo>
                <a:lnTo>
                  <a:pt x="1790" y="204"/>
                </a:lnTo>
                <a:lnTo>
                  <a:pt x="1754" y="192"/>
                </a:lnTo>
                <a:lnTo>
                  <a:pt x="1718" y="180"/>
                </a:lnTo>
                <a:lnTo>
                  <a:pt x="1676" y="170"/>
                </a:lnTo>
                <a:lnTo>
                  <a:pt x="1632" y="160"/>
                </a:lnTo>
                <a:lnTo>
                  <a:pt x="1588" y="150"/>
                </a:lnTo>
                <a:lnTo>
                  <a:pt x="1546" y="144"/>
                </a:lnTo>
                <a:lnTo>
                  <a:pt x="1502" y="138"/>
                </a:lnTo>
                <a:lnTo>
                  <a:pt x="1458" y="134"/>
                </a:lnTo>
                <a:lnTo>
                  <a:pt x="1412" y="132"/>
                </a:lnTo>
                <a:lnTo>
                  <a:pt x="1368" y="130"/>
                </a:lnTo>
                <a:lnTo>
                  <a:pt x="1306" y="132"/>
                </a:lnTo>
                <a:lnTo>
                  <a:pt x="1246" y="136"/>
                </a:lnTo>
                <a:lnTo>
                  <a:pt x="1184" y="144"/>
                </a:lnTo>
                <a:lnTo>
                  <a:pt x="1126" y="154"/>
                </a:lnTo>
                <a:lnTo>
                  <a:pt x="1066" y="168"/>
                </a:lnTo>
                <a:lnTo>
                  <a:pt x="1008" y="184"/>
                </a:lnTo>
                <a:lnTo>
                  <a:pt x="950" y="202"/>
                </a:lnTo>
                <a:lnTo>
                  <a:pt x="894" y="224"/>
                </a:lnTo>
                <a:lnTo>
                  <a:pt x="840" y="248"/>
                </a:lnTo>
                <a:lnTo>
                  <a:pt x="786" y="276"/>
                </a:lnTo>
                <a:lnTo>
                  <a:pt x="734" y="306"/>
                </a:lnTo>
                <a:lnTo>
                  <a:pt x="682" y="338"/>
                </a:lnTo>
                <a:lnTo>
                  <a:pt x="632" y="374"/>
                </a:lnTo>
                <a:lnTo>
                  <a:pt x="584" y="410"/>
                </a:lnTo>
                <a:lnTo>
                  <a:pt x="538" y="450"/>
                </a:lnTo>
                <a:lnTo>
                  <a:pt x="494" y="494"/>
                </a:lnTo>
                <a:lnTo>
                  <a:pt x="450" y="538"/>
                </a:lnTo>
                <a:lnTo>
                  <a:pt x="410" y="584"/>
                </a:lnTo>
                <a:lnTo>
                  <a:pt x="374" y="632"/>
                </a:lnTo>
                <a:lnTo>
                  <a:pt x="338" y="682"/>
                </a:lnTo>
                <a:lnTo>
                  <a:pt x="306" y="734"/>
                </a:lnTo>
                <a:lnTo>
                  <a:pt x="276" y="786"/>
                </a:lnTo>
                <a:lnTo>
                  <a:pt x="250" y="840"/>
                </a:lnTo>
                <a:lnTo>
                  <a:pt x="224" y="894"/>
                </a:lnTo>
                <a:lnTo>
                  <a:pt x="204" y="950"/>
                </a:lnTo>
                <a:lnTo>
                  <a:pt x="184" y="1008"/>
                </a:lnTo>
                <a:lnTo>
                  <a:pt x="168" y="1064"/>
                </a:lnTo>
                <a:lnTo>
                  <a:pt x="154" y="1124"/>
                </a:lnTo>
                <a:lnTo>
                  <a:pt x="144" y="1184"/>
                </a:lnTo>
                <a:lnTo>
                  <a:pt x="138" y="1244"/>
                </a:lnTo>
                <a:lnTo>
                  <a:pt x="132" y="1304"/>
                </a:lnTo>
                <a:lnTo>
                  <a:pt x="132" y="1366"/>
                </a:lnTo>
                <a:lnTo>
                  <a:pt x="136" y="1482"/>
                </a:lnTo>
                <a:lnTo>
                  <a:pt x="144" y="1546"/>
                </a:lnTo>
                <a:lnTo>
                  <a:pt x="154" y="1608"/>
                </a:lnTo>
                <a:lnTo>
                  <a:pt x="168" y="1670"/>
                </a:lnTo>
                <a:lnTo>
                  <a:pt x="186" y="1732"/>
                </a:lnTo>
                <a:lnTo>
                  <a:pt x="206" y="1792"/>
                </a:lnTo>
                <a:lnTo>
                  <a:pt x="230" y="1852"/>
                </a:lnTo>
                <a:lnTo>
                  <a:pt x="256" y="1910"/>
                </a:lnTo>
                <a:lnTo>
                  <a:pt x="286" y="1970"/>
                </a:lnTo>
                <a:lnTo>
                  <a:pt x="298" y="1994"/>
                </a:lnTo>
                <a:lnTo>
                  <a:pt x="356" y="2104"/>
                </a:lnTo>
                <a:lnTo>
                  <a:pt x="410" y="2214"/>
                </a:lnTo>
                <a:lnTo>
                  <a:pt x="460" y="2320"/>
                </a:lnTo>
                <a:lnTo>
                  <a:pt x="506" y="2424"/>
                </a:lnTo>
                <a:lnTo>
                  <a:pt x="550" y="2526"/>
                </a:lnTo>
                <a:lnTo>
                  <a:pt x="588" y="2624"/>
                </a:lnTo>
                <a:lnTo>
                  <a:pt x="624" y="2720"/>
                </a:lnTo>
                <a:lnTo>
                  <a:pt x="658" y="2812"/>
                </a:lnTo>
                <a:lnTo>
                  <a:pt x="686" y="2902"/>
                </a:lnTo>
                <a:lnTo>
                  <a:pt x="712" y="2988"/>
                </a:lnTo>
                <a:lnTo>
                  <a:pt x="734" y="3070"/>
                </a:lnTo>
                <a:lnTo>
                  <a:pt x="750" y="3148"/>
                </a:lnTo>
                <a:lnTo>
                  <a:pt x="764" y="3224"/>
                </a:lnTo>
                <a:lnTo>
                  <a:pt x="774" y="3294"/>
                </a:lnTo>
                <a:lnTo>
                  <a:pt x="780" y="3360"/>
                </a:lnTo>
                <a:lnTo>
                  <a:pt x="782" y="3424"/>
                </a:lnTo>
                <a:lnTo>
                  <a:pt x="798" y="3578"/>
                </a:lnTo>
                <a:lnTo>
                  <a:pt x="804" y="3598"/>
                </a:lnTo>
                <a:lnTo>
                  <a:pt x="808" y="3616"/>
                </a:lnTo>
                <a:lnTo>
                  <a:pt x="816" y="3630"/>
                </a:lnTo>
                <a:lnTo>
                  <a:pt x="822" y="3644"/>
                </a:lnTo>
                <a:lnTo>
                  <a:pt x="828" y="3654"/>
                </a:lnTo>
                <a:lnTo>
                  <a:pt x="836" y="3664"/>
                </a:lnTo>
                <a:lnTo>
                  <a:pt x="850" y="3676"/>
                </a:lnTo>
                <a:lnTo>
                  <a:pt x="864" y="3686"/>
                </a:lnTo>
                <a:lnTo>
                  <a:pt x="876" y="3690"/>
                </a:lnTo>
                <a:lnTo>
                  <a:pt x="888" y="3690"/>
                </a:lnTo>
                <a:lnTo>
                  <a:pt x="898" y="3692"/>
                </a:lnTo>
                <a:lnTo>
                  <a:pt x="1308" y="3692"/>
                </a:lnTo>
                <a:lnTo>
                  <a:pt x="1304" y="3426"/>
                </a:lnTo>
                <a:lnTo>
                  <a:pt x="1304" y="3228"/>
                </a:lnTo>
                <a:lnTo>
                  <a:pt x="1300" y="3018"/>
                </a:lnTo>
                <a:lnTo>
                  <a:pt x="1296" y="2912"/>
                </a:lnTo>
                <a:lnTo>
                  <a:pt x="1292" y="2806"/>
                </a:lnTo>
                <a:lnTo>
                  <a:pt x="1284" y="2700"/>
                </a:lnTo>
                <a:lnTo>
                  <a:pt x="1278" y="2596"/>
                </a:lnTo>
                <a:lnTo>
                  <a:pt x="1258" y="2590"/>
                </a:lnTo>
                <a:lnTo>
                  <a:pt x="1236" y="2584"/>
                </a:lnTo>
                <a:lnTo>
                  <a:pt x="1214" y="2576"/>
                </a:lnTo>
                <a:lnTo>
                  <a:pt x="1192" y="2564"/>
                </a:lnTo>
                <a:lnTo>
                  <a:pt x="1140" y="2536"/>
                </a:lnTo>
                <a:lnTo>
                  <a:pt x="1080" y="2500"/>
                </a:lnTo>
                <a:lnTo>
                  <a:pt x="1046" y="2478"/>
                </a:lnTo>
                <a:lnTo>
                  <a:pt x="1008" y="2452"/>
                </a:lnTo>
                <a:lnTo>
                  <a:pt x="974" y="2424"/>
                </a:lnTo>
                <a:lnTo>
                  <a:pt x="942" y="2396"/>
                </a:lnTo>
                <a:lnTo>
                  <a:pt x="912" y="2366"/>
                </a:lnTo>
                <a:lnTo>
                  <a:pt x="886" y="2336"/>
                </a:lnTo>
                <a:lnTo>
                  <a:pt x="862" y="2306"/>
                </a:lnTo>
                <a:lnTo>
                  <a:pt x="840" y="2274"/>
                </a:lnTo>
                <a:lnTo>
                  <a:pt x="822" y="2242"/>
                </a:lnTo>
                <a:lnTo>
                  <a:pt x="804" y="2208"/>
                </a:lnTo>
                <a:lnTo>
                  <a:pt x="790" y="2176"/>
                </a:lnTo>
                <a:lnTo>
                  <a:pt x="780" y="2142"/>
                </a:lnTo>
                <a:lnTo>
                  <a:pt x="770" y="2110"/>
                </a:lnTo>
                <a:lnTo>
                  <a:pt x="762" y="2076"/>
                </a:lnTo>
                <a:lnTo>
                  <a:pt x="758" y="2044"/>
                </a:lnTo>
                <a:lnTo>
                  <a:pt x="754" y="2012"/>
                </a:lnTo>
                <a:lnTo>
                  <a:pt x="754" y="1980"/>
                </a:lnTo>
                <a:lnTo>
                  <a:pt x="754" y="1948"/>
                </a:lnTo>
                <a:lnTo>
                  <a:pt x="756" y="1918"/>
                </a:lnTo>
                <a:lnTo>
                  <a:pt x="762" y="1890"/>
                </a:lnTo>
                <a:lnTo>
                  <a:pt x="768" y="1862"/>
                </a:lnTo>
                <a:lnTo>
                  <a:pt x="774" y="1840"/>
                </a:lnTo>
                <a:lnTo>
                  <a:pt x="782" y="1820"/>
                </a:lnTo>
                <a:lnTo>
                  <a:pt x="790" y="1800"/>
                </a:lnTo>
                <a:lnTo>
                  <a:pt x="800" y="1782"/>
                </a:lnTo>
                <a:lnTo>
                  <a:pt x="810" y="1766"/>
                </a:lnTo>
                <a:lnTo>
                  <a:pt x="820" y="1750"/>
                </a:lnTo>
                <a:lnTo>
                  <a:pt x="832" y="1736"/>
                </a:lnTo>
                <a:lnTo>
                  <a:pt x="844" y="1722"/>
                </a:lnTo>
                <a:lnTo>
                  <a:pt x="858" y="1710"/>
                </a:lnTo>
                <a:lnTo>
                  <a:pt x="872" y="1700"/>
                </a:lnTo>
                <a:lnTo>
                  <a:pt x="886" y="1690"/>
                </a:lnTo>
                <a:lnTo>
                  <a:pt x="900" y="1682"/>
                </a:lnTo>
                <a:lnTo>
                  <a:pt x="916" y="1676"/>
                </a:lnTo>
                <a:lnTo>
                  <a:pt x="932" y="1672"/>
                </a:lnTo>
                <a:lnTo>
                  <a:pt x="948" y="1668"/>
                </a:lnTo>
                <a:lnTo>
                  <a:pt x="966" y="1666"/>
                </a:lnTo>
                <a:lnTo>
                  <a:pt x="984" y="1666"/>
                </a:lnTo>
                <a:lnTo>
                  <a:pt x="1002" y="1668"/>
                </a:lnTo>
                <a:lnTo>
                  <a:pt x="1020" y="1672"/>
                </a:lnTo>
                <a:lnTo>
                  <a:pt x="1040" y="1678"/>
                </a:lnTo>
                <a:lnTo>
                  <a:pt x="1062" y="1686"/>
                </a:lnTo>
                <a:lnTo>
                  <a:pt x="1082" y="1698"/>
                </a:lnTo>
                <a:lnTo>
                  <a:pt x="1104" y="1712"/>
                </a:lnTo>
                <a:lnTo>
                  <a:pt x="1126" y="1730"/>
                </a:lnTo>
                <a:lnTo>
                  <a:pt x="1148" y="1752"/>
                </a:lnTo>
                <a:lnTo>
                  <a:pt x="1172" y="1778"/>
                </a:lnTo>
                <a:lnTo>
                  <a:pt x="1194" y="1808"/>
                </a:lnTo>
                <a:lnTo>
                  <a:pt x="1218" y="1842"/>
                </a:lnTo>
                <a:lnTo>
                  <a:pt x="1240" y="1880"/>
                </a:lnTo>
                <a:lnTo>
                  <a:pt x="1262" y="1926"/>
                </a:lnTo>
                <a:lnTo>
                  <a:pt x="1286" y="1974"/>
                </a:lnTo>
                <a:lnTo>
                  <a:pt x="1308" y="2030"/>
                </a:lnTo>
                <a:lnTo>
                  <a:pt x="1324" y="2080"/>
                </a:lnTo>
                <a:lnTo>
                  <a:pt x="1338" y="2136"/>
                </a:lnTo>
                <a:lnTo>
                  <a:pt x="1352" y="2194"/>
                </a:lnTo>
                <a:lnTo>
                  <a:pt x="1364" y="2256"/>
                </a:lnTo>
                <a:lnTo>
                  <a:pt x="1394" y="2144"/>
                </a:lnTo>
                <a:lnTo>
                  <a:pt x="1412" y="2090"/>
                </a:lnTo>
                <a:lnTo>
                  <a:pt x="1428" y="2036"/>
                </a:lnTo>
                <a:lnTo>
                  <a:pt x="1448" y="1984"/>
                </a:lnTo>
                <a:lnTo>
                  <a:pt x="1466" y="1932"/>
                </a:lnTo>
                <a:lnTo>
                  <a:pt x="1488" y="1884"/>
                </a:lnTo>
                <a:lnTo>
                  <a:pt x="1510" y="1836"/>
                </a:lnTo>
                <a:lnTo>
                  <a:pt x="1532" y="1792"/>
                </a:lnTo>
                <a:lnTo>
                  <a:pt x="1556" y="1752"/>
                </a:lnTo>
                <a:lnTo>
                  <a:pt x="1582" y="1714"/>
                </a:lnTo>
                <a:lnTo>
                  <a:pt x="1608" y="1678"/>
                </a:lnTo>
                <a:lnTo>
                  <a:pt x="1636" y="1648"/>
                </a:lnTo>
                <a:lnTo>
                  <a:pt x="1666" y="1620"/>
                </a:lnTo>
                <a:lnTo>
                  <a:pt x="1696" y="1598"/>
                </a:lnTo>
                <a:lnTo>
                  <a:pt x="1712" y="1588"/>
                </a:lnTo>
                <a:lnTo>
                  <a:pt x="1728" y="1580"/>
                </a:lnTo>
                <a:lnTo>
                  <a:pt x="1754" y="1568"/>
                </a:lnTo>
                <a:lnTo>
                  <a:pt x="1782" y="1560"/>
                </a:lnTo>
                <a:lnTo>
                  <a:pt x="1810" y="1556"/>
                </a:lnTo>
                <a:lnTo>
                  <a:pt x="1838" y="1556"/>
                </a:lnTo>
                <a:lnTo>
                  <a:pt x="1866" y="1558"/>
                </a:lnTo>
                <a:lnTo>
                  <a:pt x="1894" y="1564"/>
                </a:lnTo>
                <a:lnTo>
                  <a:pt x="1922" y="1574"/>
                </a:lnTo>
                <a:lnTo>
                  <a:pt x="1950" y="1586"/>
                </a:lnTo>
                <a:lnTo>
                  <a:pt x="1978" y="1602"/>
                </a:lnTo>
                <a:lnTo>
                  <a:pt x="2000" y="1620"/>
                </a:lnTo>
                <a:lnTo>
                  <a:pt x="2020" y="1640"/>
                </a:lnTo>
                <a:lnTo>
                  <a:pt x="2038" y="1662"/>
                </a:lnTo>
                <a:lnTo>
                  <a:pt x="2050" y="1686"/>
                </a:lnTo>
                <a:lnTo>
                  <a:pt x="2062" y="1712"/>
                </a:lnTo>
                <a:lnTo>
                  <a:pt x="2068" y="1738"/>
                </a:lnTo>
                <a:lnTo>
                  <a:pt x="2072" y="1768"/>
                </a:lnTo>
                <a:lnTo>
                  <a:pt x="2072" y="1786"/>
                </a:lnTo>
                <a:lnTo>
                  <a:pt x="2072" y="1810"/>
                </a:lnTo>
                <a:lnTo>
                  <a:pt x="2068" y="1834"/>
                </a:lnTo>
                <a:lnTo>
                  <a:pt x="2064" y="1860"/>
                </a:lnTo>
                <a:lnTo>
                  <a:pt x="2056" y="1886"/>
                </a:lnTo>
                <a:lnTo>
                  <a:pt x="2048" y="1912"/>
                </a:lnTo>
                <a:lnTo>
                  <a:pt x="2038" y="1938"/>
                </a:lnTo>
                <a:lnTo>
                  <a:pt x="2026" y="1964"/>
                </a:lnTo>
                <a:lnTo>
                  <a:pt x="2014" y="1990"/>
                </a:lnTo>
                <a:lnTo>
                  <a:pt x="1984" y="2044"/>
                </a:lnTo>
                <a:lnTo>
                  <a:pt x="1952" y="2096"/>
                </a:lnTo>
                <a:lnTo>
                  <a:pt x="1916" y="2146"/>
                </a:lnTo>
                <a:lnTo>
                  <a:pt x="1878" y="2196"/>
                </a:lnTo>
                <a:lnTo>
                  <a:pt x="1840" y="2242"/>
                </a:lnTo>
                <a:lnTo>
                  <a:pt x="1800" y="2286"/>
                </a:lnTo>
                <a:lnTo>
                  <a:pt x="1762" y="2326"/>
                </a:lnTo>
                <a:lnTo>
                  <a:pt x="1726" y="2362"/>
                </a:lnTo>
                <a:lnTo>
                  <a:pt x="1694" y="2394"/>
                </a:lnTo>
                <a:lnTo>
                  <a:pt x="1664" y="2422"/>
                </a:lnTo>
                <a:lnTo>
                  <a:pt x="1638" y="2442"/>
                </a:lnTo>
                <a:lnTo>
                  <a:pt x="1618" y="2458"/>
                </a:lnTo>
                <a:lnTo>
                  <a:pt x="1560" y="2496"/>
                </a:lnTo>
                <a:lnTo>
                  <a:pt x="1510" y="2530"/>
                </a:lnTo>
                <a:lnTo>
                  <a:pt x="1466" y="2556"/>
                </a:lnTo>
                <a:lnTo>
                  <a:pt x="1426" y="2576"/>
                </a:lnTo>
                <a:lnTo>
                  <a:pt x="1420" y="2602"/>
                </a:lnTo>
                <a:lnTo>
                  <a:pt x="1414" y="2636"/>
                </a:lnTo>
                <a:lnTo>
                  <a:pt x="1420" y="2738"/>
                </a:lnTo>
                <a:lnTo>
                  <a:pt x="1426" y="2838"/>
                </a:lnTo>
                <a:lnTo>
                  <a:pt x="1432" y="3040"/>
                </a:lnTo>
                <a:lnTo>
                  <a:pt x="1436" y="3238"/>
                </a:lnTo>
                <a:lnTo>
                  <a:pt x="1436" y="3426"/>
                </a:lnTo>
                <a:lnTo>
                  <a:pt x="1438" y="3692"/>
                </a:lnTo>
                <a:lnTo>
                  <a:pt x="1838" y="3692"/>
                </a:lnTo>
                <a:lnTo>
                  <a:pt x="1848" y="3690"/>
                </a:lnTo>
                <a:lnTo>
                  <a:pt x="1860" y="3690"/>
                </a:lnTo>
                <a:lnTo>
                  <a:pt x="1872" y="3686"/>
                </a:lnTo>
                <a:lnTo>
                  <a:pt x="1886" y="3678"/>
                </a:lnTo>
                <a:lnTo>
                  <a:pt x="1900" y="3666"/>
                </a:lnTo>
                <a:lnTo>
                  <a:pt x="1914" y="3648"/>
                </a:lnTo>
                <a:lnTo>
                  <a:pt x="1920" y="3636"/>
                </a:lnTo>
                <a:lnTo>
                  <a:pt x="1926" y="3622"/>
                </a:lnTo>
                <a:lnTo>
                  <a:pt x="1932" y="3606"/>
                </a:lnTo>
                <a:lnTo>
                  <a:pt x="1938" y="3586"/>
                </a:lnTo>
                <a:lnTo>
                  <a:pt x="1954" y="3432"/>
                </a:lnTo>
                <a:lnTo>
                  <a:pt x="1956" y="3376"/>
                </a:lnTo>
                <a:lnTo>
                  <a:pt x="1960" y="3322"/>
                </a:lnTo>
                <a:lnTo>
                  <a:pt x="1966" y="3264"/>
                </a:lnTo>
                <a:lnTo>
                  <a:pt x="1976" y="3206"/>
                </a:lnTo>
                <a:lnTo>
                  <a:pt x="1986" y="3146"/>
                </a:lnTo>
                <a:lnTo>
                  <a:pt x="2000" y="3086"/>
                </a:lnTo>
                <a:lnTo>
                  <a:pt x="2016" y="3024"/>
                </a:lnTo>
                <a:lnTo>
                  <a:pt x="2032" y="2964"/>
                </a:lnTo>
                <a:lnTo>
                  <a:pt x="2050" y="2902"/>
                </a:lnTo>
                <a:lnTo>
                  <a:pt x="2070" y="2840"/>
                </a:lnTo>
                <a:lnTo>
                  <a:pt x="2112" y="2720"/>
                </a:lnTo>
                <a:lnTo>
                  <a:pt x="2156" y="2600"/>
                </a:lnTo>
                <a:lnTo>
                  <a:pt x="2204" y="2488"/>
                </a:lnTo>
                <a:lnTo>
                  <a:pt x="2250" y="2380"/>
                </a:lnTo>
                <a:lnTo>
                  <a:pt x="2296" y="2282"/>
                </a:lnTo>
                <a:lnTo>
                  <a:pt x="2338" y="2194"/>
                </a:lnTo>
                <a:lnTo>
                  <a:pt x="2376" y="2116"/>
                </a:lnTo>
                <a:lnTo>
                  <a:pt x="2434" y="2006"/>
                </a:lnTo>
                <a:lnTo>
                  <a:pt x="2456" y="1964"/>
                </a:lnTo>
                <a:lnTo>
                  <a:pt x="2484" y="1906"/>
                </a:lnTo>
                <a:lnTo>
                  <a:pt x="2510" y="1848"/>
                </a:lnTo>
                <a:lnTo>
                  <a:pt x="2534" y="1788"/>
                </a:lnTo>
                <a:lnTo>
                  <a:pt x="2552" y="1730"/>
                </a:lnTo>
                <a:lnTo>
                  <a:pt x="2570" y="1668"/>
                </a:lnTo>
                <a:lnTo>
                  <a:pt x="2582" y="1608"/>
                </a:lnTo>
                <a:lnTo>
                  <a:pt x="2592" y="1546"/>
                </a:lnTo>
                <a:lnTo>
                  <a:pt x="2600" y="1484"/>
                </a:lnTo>
                <a:lnTo>
                  <a:pt x="2606" y="1368"/>
                </a:lnTo>
                <a:lnTo>
                  <a:pt x="2604" y="1306"/>
                </a:lnTo>
                <a:lnTo>
                  <a:pt x="2600" y="1246"/>
                </a:lnTo>
                <a:lnTo>
                  <a:pt x="2592" y="1184"/>
                </a:lnTo>
                <a:lnTo>
                  <a:pt x="2582" y="1124"/>
                </a:lnTo>
                <a:lnTo>
                  <a:pt x="2568" y="1066"/>
                </a:lnTo>
                <a:lnTo>
                  <a:pt x="2552" y="1008"/>
                </a:lnTo>
                <a:lnTo>
                  <a:pt x="2534" y="950"/>
                </a:lnTo>
                <a:lnTo>
                  <a:pt x="2512" y="894"/>
                </a:lnTo>
                <a:lnTo>
                  <a:pt x="2488" y="840"/>
                </a:lnTo>
                <a:lnTo>
                  <a:pt x="2460" y="786"/>
                </a:lnTo>
                <a:lnTo>
                  <a:pt x="2430" y="734"/>
                </a:lnTo>
                <a:lnTo>
                  <a:pt x="2398" y="682"/>
                </a:lnTo>
                <a:lnTo>
                  <a:pt x="2364" y="632"/>
                </a:lnTo>
                <a:lnTo>
                  <a:pt x="2326" y="584"/>
                </a:lnTo>
                <a:lnTo>
                  <a:pt x="2286" y="538"/>
                </a:lnTo>
                <a:lnTo>
                  <a:pt x="2244" y="494"/>
                </a:lnTo>
                <a:close/>
                <a:moveTo>
                  <a:pt x="1262" y="2452"/>
                </a:moveTo>
                <a:lnTo>
                  <a:pt x="1262" y="2452"/>
                </a:lnTo>
                <a:lnTo>
                  <a:pt x="1248" y="2346"/>
                </a:lnTo>
                <a:lnTo>
                  <a:pt x="1232" y="2248"/>
                </a:lnTo>
                <a:lnTo>
                  <a:pt x="1222" y="2200"/>
                </a:lnTo>
                <a:lnTo>
                  <a:pt x="1210" y="2156"/>
                </a:lnTo>
                <a:lnTo>
                  <a:pt x="1198" y="2114"/>
                </a:lnTo>
                <a:lnTo>
                  <a:pt x="1184" y="2076"/>
                </a:lnTo>
                <a:lnTo>
                  <a:pt x="1170" y="2038"/>
                </a:lnTo>
                <a:lnTo>
                  <a:pt x="1154" y="2004"/>
                </a:lnTo>
                <a:lnTo>
                  <a:pt x="1140" y="1972"/>
                </a:lnTo>
                <a:lnTo>
                  <a:pt x="1124" y="1944"/>
                </a:lnTo>
                <a:lnTo>
                  <a:pt x="1110" y="1918"/>
                </a:lnTo>
                <a:lnTo>
                  <a:pt x="1094" y="1896"/>
                </a:lnTo>
                <a:lnTo>
                  <a:pt x="1080" y="1876"/>
                </a:lnTo>
                <a:lnTo>
                  <a:pt x="1066" y="1858"/>
                </a:lnTo>
                <a:lnTo>
                  <a:pt x="1052" y="1842"/>
                </a:lnTo>
                <a:lnTo>
                  <a:pt x="1040" y="1830"/>
                </a:lnTo>
                <a:lnTo>
                  <a:pt x="1026" y="1820"/>
                </a:lnTo>
                <a:lnTo>
                  <a:pt x="1014" y="1810"/>
                </a:lnTo>
                <a:lnTo>
                  <a:pt x="1004" y="1804"/>
                </a:lnTo>
                <a:lnTo>
                  <a:pt x="992" y="1800"/>
                </a:lnTo>
                <a:lnTo>
                  <a:pt x="982" y="1798"/>
                </a:lnTo>
                <a:lnTo>
                  <a:pt x="972" y="1798"/>
                </a:lnTo>
                <a:lnTo>
                  <a:pt x="960" y="1800"/>
                </a:lnTo>
                <a:lnTo>
                  <a:pt x="950" y="1806"/>
                </a:lnTo>
                <a:lnTo>
                  <a:pt x="938" y="1814"/>
                </a:lnTo>
                <a:lnTo>
                  <a:pt x="928" y="1826"/>
                </a:lnTo>
                <a:lnTo>
                  <a:pt x="918" y="1840"/>
                </a:lnTo>
                <a:lnTo>
                  <a:pt x="910" y="1856"/>
                </a:lnTo>
                <a:lnTo>
                  <a:pt x="902" y="1874"/>
                </a:lnTo>
                <a:lnTo>
                  <a:pt x="896" y="1894"/>
                </a:lnTo>
                <a:lnTo>
                  <a:pt x="890" y="1914"/>
                </a:lnTo>
                <a:lnTo>
                  <a:pt x="888" y="1934"/>
                </a:lnTo>
                <a:lnTo>
                  <a:pt x="886" y="1956"/>
                </a:lnTo>
                <a:lnTo>
                  <a:pt x="886" y="1978"/>
                </a:lnTo>
                <a:lnTo>
                  <a:pt x="886" y="2002"/>
                </a:lnTo>
                <a:lnTo>
                  <a:pt x="888" y="2026"/>
                </a:lnTo>
                <a:lnTo>
                  <a:pt x="892" y="2052"/>
                </a:lnTo>
                <a:lnTo>
                  <a:pt x="898" y="2076"/>
                </a:lnTo>
                <a:lnTo>
                  <a:pt x="906" y="2102"/>
                </a:lnTo>
                <a:lnTo>
                  <a:pt x="914" y="2128"/>
                </a:lnTo>
                <a:lnTo>
                  <a:pt x="926" y="2154"/>
                </a:lnTo>
                <a:lnTo>
                  <a:pt x="940" y="2180"/>
                </a:lnTo>
                <a:lnTo>
                  <a:pt x="954" y="2206"/>
                </a:lnTo>
                <a:lnTo>
                  <a:pt x="972" y="2230"/>
                </a:lnTo>
                <a:lnTo>
                  <a:pt x="990" y="2254"/>
                </a:lnTo>
                <a:lnTo>
                  <a:pt x="1012" y="2280"/>
                </a:lnTo>
                <a:lnTo>
                  <a:pt x="1034" y="2302"/>
                </a:lnTo>
                <a:lnTo>
                  <a:pt x="1060" y="2326"/>
                </a:lnTo>
                <a:lnTo>
                  <a:pt x="1088" y="2346"/>
                </a:lnTo>
                <a:lnTo>
                  <a:pt x="1118" y="2368"/>
                </a:lnTo>
                <a:lnTo>
                  <a:pt x="1152" y="2390"/>
                </a:lnTo>
                <a:lnTo>
                  <a:pt x="1214" y="2428"/>
                </a:lnTo>
                <a:lnTo>
                  <a:pt x="1240" y="2442"/>
                </a:lnTo>
                <a:lnTo>
                  <a:pt x="1262" y="2452"/>
                </a:lnTo>
                <a:close/>
                <a:moveTo>
                  <a:pt x="1464" y="2402"/>
                </a:moveTo>
                <a:lnTo>
                  <a:pt x="1464" y="2402"/>
                </a:lnTo>
                <a:lnTo>
                  <a:pt x="1504" y="2376"/>
                </a:lnTo>
                <a:lnTo>
                  <a:pt x="1554" y="2342"/>
                </a:lnTo>
                <a:lnTo>
                  <a:pt x="1572" y="2328"/>
                </a:lnTo>
                <a:lnTo>
                  <a:pt x="1594" y="2308"/>
                </a:lnTo>
                <a:lnTo>
                  <a:pt x="1650" y="2256"/>
                </a:lnTo>
                <a:lnTo>
                  <a:pt x="1680" y="2224"/>
                </a:lnTo>
                <a:lnTo>
                  <a:pt x="1712" y="2188"/>
                </a:lnTo>
                <a:lnTo>
                  <a:pt x="1746" y="2150"/>
                </a:lnTo>
                <a:lnTo>
                  <a:pt x="1778" y="2110"/>
                </a:lnTo>
                <a:lnTo>
                  <a:pt x="1810" y="2068"/>
                </a:lnTo>
                <a:lnTo>
                  <a:pt x="1840" y="2026"/>
                </a:lnTo>
                <a:lnTo>
                  <a:pt x="1868" y="1982"/>
                </a:lnTo>
                <a:lnTo>
                  <a:pt x="1892" y="1940"/>
                </a:lnTo>
                <a:lnTo>
                  <a:pt x="1912" y="1898"/>
                </a:lnTo>
                <a:lnTo>
                  <a:pt x="1928" y="1860"/>
                </a:lnTo>
                <a:lnTo>
                  <a:pt x="1934" y="1840"/>
                </a:lnTo>
                <a:lnTo>
                  <a:pt x="1938" y="1822"/>
                </a:lnTo>
                <a:lnTo>
                  <a:pt x="1940" y="1804"/>
                </a:lnTo>
                <a:lnTo>
                  <a:pt x="1942" y="1786"/>
                </a:lnTo>
                <a:lnTo>
                  <a:pt x="1940" y="1776"/>
                </a:lnTo>
                <a:lnTo>
                  <a:pt x="1940" y="1764"/>
                </a:lnTo>
                <a:lnTo>
                  <a:pt x="1936" y="1754"/>
                </a:lnTo>
                <a:lnTo>
                  <a:pt x="1932" y="1744"/>
                </a:lnTo>
                <a:lnTo>
                  <a:pt x="1928" y="1734"/>
                </a:lnTo>
                <a:lnTo>
                  <a:pt x="1920" y="1726"/>
                </a:lnTo>
                <a:lnTo>
                  <a:pt x="1912" y="1718"/>
                </a:lnTo>
                <a:lnTo>
                  <a:pt x="1902" y="1710"/>
                </a:lnTo>
                <a:lnTo>
                  <a:pt x="1890" y="1704"/>
                </a:lnTo>
                <a:lnTo>
                  <a:pt x="1876" y="1696"/>
                </a:lnTo>
                <a:lnTo>
                  <a:pt x="1862" y="1692"/>
                </a:lnTo>
                <a:lnTo>
                  <a:pt x="1848" y="1688"/>
                </a:lnTo>
                <a:lnTo>
                  <a:pt x="1836" y="1688"/>
                </a:lnTo>
                <a:lnTo>
                  <a:pt x="1822" y="1688"/>
                </a:lnTo>
                <a:lnTo>
                  <a:pt x="1810" y="1690"/>
                </a:lnTo>
                <a:lnTo>
                  <a:pt x="1796" y="1692"/>
                </a:lnTo>
                <a:lnTo>
                  <a:pt x="1784" y="1698"/>
                </a:lnTo>
                <a:lnTo>
                  <a:pt x="1768" y="1706"/>
                </a:lnTo>
                <a:lnTo>
                  <a:pt x="1752" y="1720"/>
                </a:lnTo>
                <a:lnTo>
                  <a:pt x="1734" y="1734"/>
                </a:lnTo>
                <a:lnTo>
                  <a:pt x="1716" y="1754"/>
                </a:lnTo>
                <a:lnTo>
                  <a:pt x="1696" y="1778"/>
                </a:lnTo>
                <a:lnTo>
                  <a:pt x="1678" y="1806"/>
                </a:lnTo>
                <a:lnTo>
                  <a:pt x="1658" y="1838"/>
                </a:lnTo>
                <a:lnTo>
                  <a:pt x="1636" y="1876"/>
                </a:lnTo>
                <a:lnTo>
                  <a:pt x="1616" y="1920"/>
                </a:lnTo>
                <a:lnTo>
                  <a:pt x="1596" y="1968"/>
                </a:lnTo>
                <a:lnTo>
                  <a:pt x="1574" y="2024"/>
                </a:lnTo>
                <a:lnTo>
                  <a:pt x="1552" y="2084"/>
                </a:lnTo>
                <a:lnTo>
                  <a:pt x="1530" y="2154"/>
                </a:lnTo>
                <a:lnTo>
                  <a:pt x="1508" y="2228"/>
                </a:lnTo>
                <a:lnTo>
                  <a:pt x="1486" y="2312"/>
                </a:lnTo>
                <a:lnTo>
                  <a:pt x="1464" y="2402"/>
                </a:lnTo>
                <a:close/>
                <a:moveTo>
                  <a:pt x="776" y="3988"/>
                </a:moveTo>
                <a:lnTo>
                  <a:pt x="776" y="3988"/>
                </a:lnTo>
                <a:lnTo>
                  <a:pt x="776" y="3976"/>
                </a:lnTo>
                <a:lnTo>
                  <a:pt x="778" y="3964"/>
                </a:lnTo>
                <a:lnTo>
                  <a:pt x="786" y="3942"/>
                </a:lnTo>
                <a:lnTo>
                  <a:pt x="796" y="3922"/>
                </a:lnTo>
                <a:lnTo>
                  <a:pt x="812" y="3904"/>
                </a:lnTo>
                <a:lnTo>
                  <a:pt x="830" y="3890"/>
                </a:lnTo>
                <a:lnTo>
                  <a:pt x="850" y="3880"/>
                </a:lnTo>
                <a:lnTo>
                  <a:pt x="872" y="3872"/>
                </a:lnTo>
                <a:lnTo>
                  <a:pt x="884" y="3872"/>
                </a:lnTo>
                <a:lnTo>
                  <a:pt x="896" y="3870"/>
                </a:lnTo>
                <a:lnTo>
                  <a:pt x="1840" y="3870"/>
                </a:lnTo>
                <a:lnTo>
                  <a:pt x="1852" y="3872"/>
                </a:lnTo>
                <a:lnTo>
                  <a:pt x="1864" y="3872"/>
                </a:lnTo>
                <a:lnTo>
                  <a:pt x="1886" y="3880"/>
                </a:lnTo>
                <a:lnTo>
                  <a:pt x="1908" y="3890"/>
                </a:lnTo>
                <a:lnTo>
                  <a:pt x="1926" y="3904"/>
                </a:lnTo>
                <a:lnTo>
                  <a:pt x="1940" y="3922"/>
                </a:lnTo>
                <a:lnTo>
                  <a:pt x="1952" y="3942"/>
                </a:lnTo>
                <a:lnTo>
                  <a:pt x="1958" y="3964"/>
                </a:lnTo>
                <a:lnTo>
                  <a:pt x="1960" y="3976"/>
                </a:lnTo>
                <a:lnTo>
                  <a:pt x="1960" y="3988"/>
                </a:lnTo>
                <a:lnTo>
                  <a:pt x="1960" y="4000"/>
                </a:lnTo>
                <a:lnTo>
                  <a:pt x="1958" y="4012"/>
                </a:lnTo>
                <a:lnTo>
                  <a:pt x="1952" y="4034"/>
                </a:lnTo>
                <a:lnTo>
                  <a:pt x="1940" y="4054"/>
                </a:lnTo>
                <a:lnTo>
                  <a:pt x="1926" y="4072"/>
                </a:lnTo>
                <a:lnTo>
                  <a:pt x="1908" y="4086"/>
                </a:lnTo>
                <a:lnTo>
                  <a:pt x="1886" y="4096"/>
                </a:lnTo>
                <a:lnTo>
                  <a:pt x="1864" y="4104"/>
                </a:lnTo>
                <a:lnTo>
                  <a:pt x="1852" y="4104"/>
                </a:lnTo>
                <a:lnTo>
                  <a:pt x="1840" y="4106"/>
                </a:lnTo>
                <a:lnTo>
                  <a:pt x="1852" y="4106"/>
                </a:lnTo>
                <a:lnTo>
                  <a:pt x="1864" y="4108"/>
                </a:lnTo>
                <a:lnTo>
                  <a:pt x="1886" y="4114"/>
                </a:lnTo>
                <a:lnTo>
                  <a:pt x="1908" y="4126"/>
                </a:lnTo>
                <a:lnTo>
                  <a:pt x="1926" y="4140"/>
                </a:lnTo>
                <a:lnTo>
                  <a:pt x="1940" y="4158"/>
                </a:lnTo>
                <a:lnTo>
                  <a:pt x="1952" y="4178"/>
                </a:lnTo>
                <a:lnTo>
                  <a:pt x="1958" y="4200"/>
                </a:lnTo>
                <a:lnTo>
                  <a:pt x="1960" y="4212"/>
                </a:lnTo>
                <a:lnTo>
                  <a:pt x="1960" y="4224"/>
                </a:lnTo>
                <a:lnTo>
                  <a:pt x="1960" y="4236"/>
                </a:lnTo>
                <a:lnTo>
                  <a:pt x="1958" y="4246"/>
                </a:lnTo>
                <a:lnTo>
                  <a:pt x="1952" y="4268"/>
                </a:lnTo>
                <a:lnTo>
                  <a:pt x="1940" y="4288"/>
                </a:lnTo>
                <a:lnTo>
                  <a:pt x="1926" y="4306"/>
                </a:lnTo>
                <a:lnTo>
                  <a:pt x="1908" y="4320"/>
                </a:lnTo>
                <a:lnTo>
                  <a:pt x="1886" y="4332"/>
                </a:lnTo>
                <a:lnTo>
                  <a:pt x="1864" y="4338"/>
                </a:lnTo>
                <a:lnTo>
                  <a:pt x="1852" y="4340"/>
                </a:lnTo>
                <a:lnTo>
                  <a:pt x="1840" y="4340"/>
                </a:lnTo>
                <a:lnTo>
                  <a:pt x="1852" y="4342"/>
                </a:lnTo>
                <a:lnTo>
                  <a:pt x="1864" y="4342"/>
                </a:lnTo>
                <a:lnTo>
                  <a:pt x="1886" y="4350"/>
                </a:lnTo>
                <a:lnTo>
                  <a:pt x="1908" y="4360"/>
                </a:lnTo>
                <a:lnTo>
                  <a:pt x="1926" y="4376"/>
                </a:lnTo>
                <a:lnTo>
                  <a:pt x="1940" y="4392"/>
                </a:lnTo>
                <a:lnTo>
                  <a:pt x="1952" y="4412"/>
                </a:lnTo>
                <a:lnTo>
                  <a:pt x="1958" y="4434"/>
                </a:lnTo>
                <a:lnTo>
                  <a:pt x="1960" y="4446"/>
                </a:lnTo>
                <a:lnTo>
                  <a:pt x="1960" y="4458"/>
                </a:lnTo>
                <a:lnTo>
                  <a:pt x="1960" y="4470"/>
                </a:lnTo>
                <a:lnTo>
                  <a:pt x="1958" y="4482"/>
                </a:lnTo>
                <a:lnTo>
                  <a:pt x="1952" y="4504"/>
                </a:lnTo>
                <a:lnTo>
                  <a:pt x="1940" y="4524"/>
                </a:lnTo>
                <a:lnTo>
                  <a:pt x="1926" y="4542"/>
                </a:lnTo>
                <a:lnTo>
                  <a:pt x="1908" y="4556"/>
                </a:lnTo>
                <a:lnTo>
                  <a:pt x="1886" y="4566"/>
                </a:lnTo>
                <a:lnTo>
                  <a:pt x="1864" y="4574"/>
                </a:lnTo>
                <a:lnTo>
                  <a:pt x="1852" y="4576"/>
                </a:lnTo>
                <a:lnTo>
                  <a:pt x="1840" y="4576"/>
                </a:lnTo>
                <a:lnTo>
                  <a:pt x="896" y="4576"/>
                </a:lnTo>
                <a:lnTo>
                  <a:pt x="884" y="4576"/>
                </a:lnTo>
                <a:lnTo>
                  <a:pt x="872" y="4574"/>
                </a:lnTo>
                <a:lnTo>
                  <a:pt x="850" y="4566"/>
                </a:lnTo>
                <a:lnTo>
                  <a:pt x="830" y="4556"/>
                </a:lnTo>
                <a:lnTo>
                  <a:pt x="812" y="4542"/>
                </a:lnTo>
                <a:lnTo>
                  <a:pt x="796" y="4524"/>
                </a:lnTo>
                <a:lnTo>
                  <a:pt x="786" y="4504"/>
                </a:lnTo>
                <a:lnTo>
                  <a:pt x="778" y="4482"/>
                </a:lnTo>
                <a:lnTo>
                  <a:pt x="776" y="4470"/>
                </a:lnTo>
                <a:lnTo>
                  <a:pt x="776" y="4458"/>
                </a:lnTo>
                <a:lnTo>
                  <a:pt x="776" y="4446"/>
                </a:lnTo>
                <a:lnTo>
                  <a:pt x="778" y="4434"/>
                </a:lnTo>
                <a:lnTo>
                  <a:pt x="786" y="4412"/>
                </a:lnTo>
                <a:lnTo>
                  <a:pt x="796" y="4392"/>
                </a:lnTo>
                <a:lnTo>
                  <a:pt x="812" y="4376"/>
                </a:lnTo>
                <a:lnTo>
                  <a:pt x="830" y="4360"/>
                </a:lnTo>
                <a:lnTo>
                  <a:pt x="850" y="4350"/>
                </a:lnTo>
                <a:lnTo>
                  <a:pt x="872" y="4342"/>
                </a:lnTo>
                <a:lnTo>
                  <a:pt x="884" y="4342"/>
                </a:lnTo>
                <a:lnTo>
                  <a:pt x="896" y="4340"/>
                </a:lnTo>
                <a:lnTo>
                  <a:pt x="884" y="4340"/>
                </a:lnTo>
                <a:lnTo>
                  <a:pt x="872" y="4338"/>
                </a:lnTo>
                <a:lnTo>
                  <a:pt x="850" y="4332"/>
                </a:lnTo>
                <a:lnTo>
                  <a:pt x="830" y="4320"/>
                </a:lnTo>
                <a:lnTo>
                  <a:pt x="812" y="4306"/>
                </a:lnTo>
                <a:lnTo>
                  <a:pt x="796" y="4288"/>
                </a:lnTo>
                <a:lnTo>
                  <a:pt x="786" y="4268"/>
                </a:lnTo>
                <a:lnTo>
                  <a:pt x="778" y="4246"/>
                </a:lnTo>
                <a:lnTo>
                  <a:pt x="776" y="4236"/>
                </a:lnTo>
                <a:lnTo>
                  <a:pt x="776" y="4224"/>
                </a:lnTo>
                <a:lnTo>
                  <a:pt x="776" y="4212"/>
                </a:lnTo>
                <a:lnTo>
                  <a:pt x="778" y="4200"/>
                </a:lnTo>
                <a:lnTo>
                  <a:pt x="786" y="4178"/>
                </a:lnTo>
                <a:lnTo>
                  <a:pt x="796" y="4158"/>
                </a:lnTo>
                <a:lnTo>
                  <a:pt x="812" y="4140"/>
                </a:lnTo>
                <a:lnTo>
                  <a:pt x="830" y="4126"/>
                </a:lnTo>
                <a:lnTo>
                  <a:pt x="850" y="4114"/>
                </a:lnTo>
                <a:lnTo>
                  <a:pt x="872" y="4108"/>
                </a:lnTo>
                <a:lnTo>
                  <a:pt x="884" y="4106"/>
                </a:lnTo>
                <a:lnTo>
                  <a:pt x="896" y="4106"/>
                </a:lnTo>
                <a:lnTo>
                  <a:pt x="884" y="4104"/>
                </a:lnTo>
                <a:lnTo>
                  <a:pt x="872" y="4104"/>
                </a:lnTo>
                <a:lnTo>
                  <a:pt x="850" y="4096"/>
                </a:lnTo>
                <a:lnTo>
                  <a:pt x="830" y="4086"/>
                </a:lnTo>
                <a:lnTo>
                  <a:pt x="812" y="4072"/>
                </a:lnTo>
                <a:lnTo>
                  <a:pt x="796" y="4054"/>
                </a:lnTo>
                <a:lnTo>
                  <a:pt x="786" y="4034"/>
                </a:lnTo>
                <a:lnTo>
                  <a:pt x="778" y="4012"/>
                </a:lnTo>
                <a:lnTo>
                  <a:pt x="776" y="4000"/>
                </a:lnTo>
                <a:lnTo>
                  <a:pt x="776" y="3988"/>
                </a:lnTo>
                <a:close/>
                <a:moveTo>
                  <a:pt x="1024" y="4422"/>
                </a:moveTo>
                <a:lnTo>
                  <a:pt x="1544" y="4422"/>
                </a:lnTo>
                <a:lnTo>
                  <a:pt x="1556" y="4420"/>
                </a:lnTo>
                <a:lnTo>
                  <a:pt x="1570" y="4416"/>
                </a:lnTo>
                <a:lnTo>
                  <a:pt x="1580" y="4410"/>
                </a:lnTo>
                <a:lnTo>
                  <a:pt x="1590" y="4402"/>
                </a:lnTo>
                <a:lnTo>
                  <a:pt x="1598" y="4392"/>
                </a:lnTo>
                <a:lnTo>
                  <a:pt x="1604" y="4382"/>
                </a:lnTo>
                <a:lnTo>
                  <a:pt x="1608" y="4370"/>
                </a:lnTo>
                <a:lnTo>
                  <a:pt x="1610" y="4356"/>
                </a:lnTo>
                <a:lnTo>
                  <a:pt x="1608" y="4342"/>
                </a:lnTo>
                <a:lnTo>
                  <a:pt x="1604" y="4330"/>
                </a:lnTo>
                <a:lnTo>
                  <a:pt x="1598" y="4318"/>
                </a:lnTo>
                <a:lnTo>
                  <a:pt x="1590" y="4308"/>
                </a:lnTo>
                <a:lnTo>
                  <a:pt x="1580" y="4300"/>
                </a:lnTo>
                <a:lnTo>
                  <a:pt x="1570" y="4294"/>
                </a:lnTo>
                <a:lnTo>
                  <a:pt x="1556" y="4290"/>
                </a:lnTo>
                <a:lnTo>
                  <a:pt x="1544" y="4290"/>
                </a:lnTo>
                <a:lnTo>
                  <a:pt x="1024" y="4290"/>
                </a:lnTo>
                <a:lnTo>
                  <a:pt x="1012" y="4290"/>
                </a:lnTo>
                <a:lnTo>
                  <a:pt x="998" y="4294"/>
                </a:lnTo>
                <a:lnTo>
                  <a:pt x="988" y="4300"/>
                </a:lnTo>
                <a:lnTo>
                  <a:pt x="978" y="4308"/>
                </a:lnTo>
                <a:lnTo>
                  <a:pt x="970" y="4318"/>
                </a:lnTo>
                <a:lnTo>
                  <a:pt x="964" y="4330"/>
                </a:lnTo>
                <a:lnTo>
                  <a:pt x="960" y="4342"/>
                </a:lnTo>
                <a:lnTo>
                  <a:pt x="958" y="4356"/>
                </a:lnTo>
                <a:lnTo>
                  <a:pt x="960" y="4370"/>
                </a:lnTo>
                <a:lnTo>
                  <a:pt x="964" y="4382"/>
                </a:lnTo>
                <a:lnTo>
                  <a:pt x="970" y="4392"/>
                </a:lnTo>
                <a:lnTo>
                  <a:pt x="978" y="4402"/>
                </a:lnTo>
                <a:lnTo>
                  <a:pt x="988" y="4410"/>
                </a:lnTo>
                <a:lnTo>
                  <a:pt x="998" y="4416"/>
                </a:lnTo>
                <a:lnTo>
                  <a:pt x="1012" y="4420"/>
                </a:lnTo>
                <a:lnTo>
                  <a:pt x="1024" y="4422"/>
                </a:lnTo>
                <a:close/>
                <a:moveTo>
                  <a:pt x="1012" y="4156"/>
                </a:moveTo>
                <a:lnTo>
                  <a:pt x="1724" y="4156"/>
                </a:lnTo>
                <a:lnTo>
                  <a:pt x="1738" y="4156"/>
                </a:lnTo>
                <a:lnTo>
                  <a:pt x="1750" y="4152"/>
                </a:lnTo>
                <a:lnTo>
                  <a:pt x="1762" y="4146"/>
                </a:lnTo>
                <a:lnTo>
                  <a:pt x="1772" y="4138"/>
                </a:lnTo>
                <a:lnTo>
                  <a:pt x="1780" y="4128"/>
                </a:lnTo>
                <a:lnTo>
                  <a:pt x="1786" y="4116"/>
                </a:lnTo>
                <a:lnTo>
                  <a:pt x="1790" y="4104"/>
                </a:lnTo>
                <a:lnTo>
                  <a:pt x="1790" y="4090"/>
                </a:lnTo>
                <a:lnTo>
                  <a:pt x="1790" y="4076"/>
                </a:lnTo>
                <a:lnTo>
                  <a:pt x="1786" y="4064"/>
                </a:lnTo>
                <a:lnTo>
                  <a:pt x="1780" y="4054"/>
                </a:lnTo>
                <a:lnTo>
                  <a:pt x="1772" y="4044"/>
                </a:lnTo>
                <a:lnTo>
                  <a:pt x="1762" y="4036"/>
                </a:lnTo>
                <a:lnTo>
                  <a:pt x="1750" y="4030"/>
                </a:lnTo>
                <a:lnTo>
                  <a:pt x="1738" y="4026"/>
                </a:lnTo>
                <a:lnTo>
                  <a:pt x="1724" y="4024"/>
                </a:lnTo>
                <a:lnTo>
                  <a:pt x="1012" y="4024"/>
                </a:lnTo>
                <a:lnTo>
                  <a:pt x="1000" y="4026"/>
                </a:lnTo>
                <a:lnTo>
                  <a:pt x="986" y="4030"/>
                </a:lnTo>
                <a:lnTo>
                  <a:pt x="976" y="4036"/>
                </a:lnTo>
                <a:lnTo>
                  <a:pt x="966" y="4044"/>
                </a:lnTo>
                <a:lnTo>
                  <a:pt x="958" y="4054"/>
                </a:lnTo>
                <a:lnTo>
                  <a:pt x="952" y="4064"/>
                </a:lnTo>
                <a:lnTo>
                  <a:pt x="948" y="4076"/>
                </a:lnTo>
                <a:lnTo>
                  <a:pt x="946" y="4090"/>
                </a:lnTo>
                <a:lnTo>
                  <a:pt x="948" y="4104"/>
                </a:lnTo>
                <a:lnTo>
                  <a:pt x="952" y="4116"/>
                </a:lnTo>
                <a:lnTo>
                  <a:pt x="958" y="4128"/>
                </a:lnTo>
                <a:lnTo>
                  <a:pt x="966" y="4138"/>
                </a:lnTo>
                <a:lnTo>
                  <a:pt x="976" y="4146"/>
                </a:lnTo>
                <a:lnTo>
                  <a:pt x="986" y="4152"/>
                </a:lnTo>
                <a:lnTo>
                  <a:pt x="1000" y="4156"/>
                </a:lnTo>
                <a:lnTo>
                  <a:pt x="1012" y="4156"/>
                </a:lnTo>
                <a:close/>
                <a:moveTo>
                  <a:pt x="1368" y="4812"/>
                </a:moveTo>
                <a:lnTo>
                  <a:pt x="1368" y="4812"/>
                </a:lnTo>
                <a:lnTo>
                  <a:pt x="1340" y="4812"/>
                </a:lnTo>
                <a:lnTo>
                  <a:pt x="1312" y="4810"/>
                </a:lnTo>
                <a:lnTo>
                  <a:pt x="1284" y="4804"/>
                </a:lnTo>
                <a:lnTo>
                  <a:pt x="1256" y="4800"/>
                </a:lnTo>
                <a:lnTo>
                  <a:pt x="1230" y="4792"/>
                </a:lnTo>
                <a:lnTo>
                  <a:pt x="1204" y="4782"/>
                </a:lnTo>
                <a:lnTo>
                  <a:pt x="1178" y="4772"/>
                </a:lnTo>
                <a:lnTo>
                  <a:pt x="1154" y="4760"/>
                </a:lnTo>
                <a:lnTo>
                  <a:pt x="1130" y="4748"/>
                </a:lnTo>
                <a:lnTo>
                  <a:pt x="1106" y="4732"/>
                </a:lnTo>
                <a:lnTo>
                  <a:pt x="1084" y="4718"/>
                </a:lnTo>
                <a:lnTo>
                  <a:pt x="1064" y="4700"/>
                </a:lnTo>
                <a:lnTo>
                  <a:pt x="1044" y="4682"/>
                </a:lnTo>
                <a:lnTo>
                  <a:pt x="1026" y="4662"/>
                </a:lnTo>
                <a:lnTo>
                  <a:pt x="1008" y="4642"/>
                </a:lnTo>
                <a:lnTo>
                  <a:pt x="990" y="4622"/>
                </a:lnTo>
                <a:lnTo>
                  <a:pt x="1746" y="4622"/>
                </a:lnTo>
                <a:lnTo>
                  <a:pt x="1730" y="4642"/>
                </a:lnTo>
                <a:lnTo>
                  <a:pt x="1712" y="4662"/>
                </a:lnTo>
                <a:lnTo>
                  <a:pt x="1692" y="4682"/>
                </a:lnTo>
                <a:lnTo>
                  <a:pt x="1672" y="4700"/>
                </a:lnTo>
                <a:lnTo>
                  <a:pt x="1652" y="4718"/>
                </a:lnTo>
                <a:lnTo>
                  <a:pt x="1630" y="4732"/>
                </a:lnTo>
                <a:lnTo>
                  <a:pt x="1608" y="4748"/>
                </a:lnTo>
                <a:lnTo>
                  <a:pt x="1584" y="4760"/>
                </a:lnTo>
                <a:lnTo>
                  <a:pt x="1558" y="4772"/>
                </a:lnTo>
                <a:lnTo>
                  <a:pt x="1534" y="4782"/>
                </a:lnTo>
                <a:lnTo>
                  <a:pt x="1508" y="4792"/>
                </a:lnTo>
                <a:lnTo>
                  <a:pt x="1480" y="4800"/>
                </a:lnTo>
                <a:lnTo>
                  <a:pt x="1454" y="4804"/>
                </a:lnTo>
                <a:lnTo>
                  <a:pt x="1426" y="4810"/>
                </a:lnTo>
                <a:lnTo>
                  <a:pt x="1398" y="4812"/>
                </a:lnTo>
                <a:lnTo>
                  <a:pt x="1368" y="4812"/>
                </a:lnTo>
                <a:close/>
              </a:path>
            </a:pathLst>
          </a:custGeom>
          <a:solidFill>
            <a:srgbClr val="0EC4C4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42377" name="Rectangle 8"/>
          <p:cNvSpPr>
            <a:spLocks noChangeArrowheads="1"/>
          </p:cNvSpPr>
          <p:nvPr/>
        </p:nvSpPr>
        <p:spPr bwMode="auto">
          <a:xfrm>
            <a:off x="4419600" y="1905000"/>
            <a:ext cx="37973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ru-RU" i="1">
                <a:solidFill>
                  <a:srgbClr val="404040"/>
                </a:solidFill>
                <a:latin typeface="Calibri" pitchFamily="34" charset="0"/>
              </a:rPr>
              <a:t>Выработка ассертивного поведения</a:t>
            </a:r>
          </a:p>
          <a:p>
            <a:pPr marL="285750" indent="-285750">
              <a:buFont typeface="Arial" charset="0"/>
              <a:buChar char="•"/>
            </a:pPr>
            <a:r>
              <a:rPr lang="ru-RU" i="1">
                <a:solidFill>
                  <a:srgbClr val="404040"/>
                </a:solidFill>
                <a:latin typeface="Calibri" pitchFamily="34" charset="0"/>
              </a:rPr>
              <a:t>Ролевая инверсия</a:t>
            </a:r>
            <a:r>
              <a:rPr lang="en-US" i="1">
                <a:solidFill>
                  <a:srgbClr val="404040"/>
                </a:solidFill>
                <a:latin typeface="Calibri" pitchFamily="34" charset="0"/>
              </a:rPr>
              <a:t> </a:t>
            </a:r>
            <a:endParaRPr lang="ru-RU" i="1">
              <a:solidFill>
                <a:srgbClr val="404040"/>
              </a:solidFill>
              <a:latin typeface="Calibri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ru-RU" i="1">
                <a:solidFill>
                  <a:srgbClr val="404040"/>
                </a:solidFill>
                <a:latin typeface="Calibri" pitchFamily="34" charset="0"/>
              </a:rPr>
              <a:t>Консалтинг</a:t>
            </a:r>
          </a:p>
          <a:p>
            <a:pPr marL="285750" indent="-285750">
              <a:buFont typeface="Arial" charset="0"/>
              <a:buChar char="•"/>
            </a:pPr>
            <a:r>
              <a:rPr lang="ru-RU" i="1">
                <a:solidFill>
                  <a:srgbClr val="404040"/>
                </a:solidFill>
                <a:latin typeface="Calibri" pitchFamily="34" charset="0"/>
              </a:rPr>
              <a:t>Терапевтический тренинг </a:t>
            </a:r>
            <a:endParaRPr lang="en-US" i="1">
              <a:solidFill>
                <a:srgbClr val="40404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12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Box 6"/>
          <p:cNvSpPr txBox="1">
            <a:spLocks noChangeArrowheads="1"/>
          </p:cNvSpPr>
          <p:nvPr/>
        </p:nvSpPr>
        <p:spPr bwMode="auto">
          <a:xfrm>
            <a:off x="1187624" y="304800"/>
            <a:ext cx="749917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B415"/>
                </a:solidFill>
              </a:rPr>
              <a:t>Индикаторы личностного роста субъектов инклюзивного профессионального образования</a:t>
            </a:r>
            <a:endParaRPr lang="en-US" sz="2400" dirty="0">
              <a:solidFill>
                <a:srgbClr val="404040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1979712" y="2854327"/>
            <a:ext cx="3182838" cy="2057399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 smtClean="0">
                <a:solidFill>
                  <a:srgbClr val="FFFFFF"/>
                </a:solidFill>
                <a:cs typeface="Arial" charset="0"/>
              </a:rPr>
              <a:t>ИНДИКАТОРЫ </a:t>
            </a:r>
            <a:endParaRPr lang="en-US" sz="28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5396293" y="1409703"/>
            <a:ext cx="1466851" cy="1466849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900" dirty="0" err="1" smtClean="0">
                <a:solidFill>
                  <a:srgbClr val="FFFFFF"/>
                </a:solidFill>
                <a:cs typeface="Arial" charset="0"/>
              </a:rPr>
              <a:t>Реци</a:t>
            </a:r>
            <a:r>
              <a:rPr lang="ru-RU" sz="1900" dirty="0" smtClean="0">
                <a:solidFill>
                  <a:srgbClr val="FFFFFF"/>
                </a:solidFill>
                <a:cs typeface="Arial" charset="0"/>
              </a:rPr>
              <a:t>-прок-</a:t>
            </a:r>
            <a:r>
              <a:rPr lang="ru-RU" sz="1900" dirty="0" err="1" smtClean="0">
                <a:solidFill>
                  <a:srgbClr val="FFFFFF"/>
                </a:solidFill>
                <a:cs typeface="Arial" charset="0"/>
              </a:rPr>
              <a:t>ция</a:t>
            </a:r>
            <a:endParaRPr lang="en-US" sz="19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6005894" y="3162301"/>
            <a:ext cx="1466851" cy="1466849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900" dirty="0" smtClean="0">
                <a:solidFill>
                  <a:srgbClr val="FFFFFF"/>
                </a:solidFill>
                <a:cs typeface="Arial" charset="0"/>
              </a:rPr>
              <a:t>Ответствен-</a:t>
            </a:r>
            <a:r>
              <a:rPr lang="ru-RU" sz="1900" dirty="0" err="1" smtClean="0">
                <a:solidFill>
                  <a:srgbClr val="FFFFFF"/>
                </a:solidFill>
                <a:cs typeface="Arial" charset="0"/>
              </a:rPr>
              <a:t>ность</a:t>
            </a:r>
            <a:endParaRPr lang="en-US" sz="19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5491542" y="4933951"/>
            <a:ext cx="1466851" cy="1466849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900" dirty="0" smtClean="0">
                <a:solidFill>
                  <a:srgbClr val="FFFFFF"/>
                </a:solidFill>
                <a:cs typeface="Arial" charset="0"/>
              </a:rPr>
              <a:t>Рефлексивная </a:t>
            </a:r>
            <a:r>
              <a:rPr lang="ru-RU" sz="1900" dirty="0" err="1" smtClean="0">
                <a:solidFill>
                  <a:srgbClr val="FFFFFF"/>
                </a:solidFill>
                <a:cs typeface="Arial" charset="0"/>
              </a:rPr>
              <a:t>незави-симость</a:t>
            </a:r>
            <a:r>
              <a:rPr lang="ru-RU" sz="1900" dirty="0" smtClean="0">
                <a:solidFill>
                  <a:srgbClr val="FFFFFF"/>
                </a:solidFill>
                <a:cs typeface="Arial" charset="0"/>
              </a:rPr>
              <a:t> </a:t>
            </a:r>
            <a:endParaRPr lang="en-US" sz="1900" dirty="0">
              <a:solidFill>
                <a:srgbClr val="FFFFFF"/>
              </a:solidFill>
              <a:cs typeface="Arial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4876800" y="2667000"/>
            <a:ext cx="731838" cy="51593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5181600" y="3886200"/>
            <a:ext cx="842963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79975" y="4613275"/>
            <a:ext cx="827088" cy="5349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466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B050"/>
                </a:solidFill>
              </a:rPr>
              <a:t>Философско-</a:t>
            </a:r>
            <a:r>
              <a:rPr lang="ru-RU" dirty="0" err="1" smtClean="0">
                <a:solidFill>
                  <a:srgbClr val="00B050"/>
                </a:solidFill>
              </a:rPr>
              <a:t>деятельностная</a:t>
            </a:r>
            <a:r>
              <a:rPr lang="ru-RU" dirty="0" smtClean="0">
                <a:solidFill>
                  <a:srgbClr val="00B050"/>
                </a:solidFill>
              </a:rPr>
              <a:t> интерпретация личностного потенциала индивида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700808"/>
            <a:ext cx="7498080" cy="480060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Личностный потенциал индивида – персональная рефлексия всех процессов и явлений, сопровождаемая глубоким анализом их содержания и проектированием возможных путей развития лица в социуме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535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B050"/>
                </a:solidFill>
              </a:rPr>
              <a:t>Психодинамическая концепция личностного потенциала индивида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700808"/>
            <a:ext cx="7498080" cy="48006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Потенциал личности</a:t>
            </a:r>
            <a:r>
              <a:rPr lang="ru-RU" dirty="0"/>
              <a:t> </a:t>
            </a:r>
            <a:r>
              <a:rPr lang="ru-RU" dirty="0" smtClean="0"/>
              <a:t>формируется через особый способ  восприятия действительности , направленный на постоянный поиск инновационных решений стандартных и возникающих нестандартных жизненных ситуаций, формирование диалектического подхода к любой деятельности и развитие качественно нового уровня «Я-концепции»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0763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Педагогическая концепция личностного потенциала субъектов инклюзивного образования  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2132856"/>
            <a:ext cx="7498080" cy="4800600"/>
          </a:xfrm>
        </p:spPr>
        <p:txBody>
          <a:bodyPr>
            <a:normAutofit/>
          </a:bodyPr>
          <a:lstStyle/>
          <a:p>
            <a:r>
              <a:rPr lang="ru-RU" dirty="0" smtClean="0"/>
              <a:t>Личностный потенциал субъекта инклюзии выражается в его способности модифицировать формы решения стандартных дидактических задач, в частности коммуникативно-ориентированных, и обеспечить индивидуализацию образовательного маршрута для каждого обучающегося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535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Box 98"/>
          <p:cNvSpPr txBox="1">
            <a:spLocks noChangeArrowheads="1"/>
          </p:cNvSpPr>
          <p:nvPr/>
        </p:nvSpPr>
        <p:spPr bwMode="auto">
          <a:xfrm>
            <a:off x="990600" y="685800"/>
            <a:ext cx="7543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B415"/>
                </a:solidFill>
                <a:ea typeface="굴림"/>
                <a:cs typeface="Arial" charset="0"/>
              </a:rPr>
              <a:t>Ведущие компоненты личностного потенциала индивида в условиях инклюзии</a:t>
            </a:r>
            <a:endParaRPr lang="en-US" sz="3000" dirty="0">
              <a:solidFill>
                <a:srgbClr val="00B415"/>
              </a:solidFill>
              <a:cs typeface="Arial" charset="0"/>
            </a:endParaRPr>
          </a:p>
        </p:txBody>
      </p:sp>
      <p:sp>
        <p:nvSpPr>
          <p:cNvPr id="2" name="Isosceles Triangle 1"/>
          <p:cNvSpPr/>
          <p:nvPr/>
        </p:nvSpPr>
        <p:spPr>
          <a:xfrm rot="10800000">
            <a:off x="1912938" y="3389313"/>
            <a:ext cx="5546725" cy="923925"/>
          </a:xfrm>
          <a:prstGeom prst="triangle">
            <a:avLst>
              <a:gd name="adj" fmla="val 49595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9699" name="Oval 16"/>
          <p:cNvSpPr>
            <a:spLocks noChangeArrowheads="1"/>
          </p:cNvSpPr>
          <p:nvPr/>
        </p:nvSpPr>
        <p:spPr bwMode="auto">
          <a:xfrm>
            <a:off x="1676400" y="1524000"/>
            <a:ext cx="1416050" cy="1416050"/>
          </a:xfrm>
          <a:prstGeom prst="ellipse">
            <a:avLst/>
          </a:prstGeom>
          <a:solidFill>
            <a:srgbClr val="FFC000">
              <a:alpha val="98822"/>
            </a:srgbClr>
          </a:solidFill>
          <a:ln w="25400" algn="ctr">
            <a:solidFill>
              <a:srgbClr val="0073BA"/>
            </a:solidFill>
            <a:round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i="1" dirty="0" err="1" smtClean="0">
                <a:solidFill>
                  <a:srgbClr val="800000"/>
                </a:solidFill>
                <a:cs typeface="Arial" charset="0"/>
              </a:rPr>
              <a:t>Рефлек</a:t>
            </a:r>
            <a:r>
              <a:rPr lang="ru-RU" sz="1400" b="1" i="1" dirty="0" smtClean="0">
                <a:solidFill>
                  <a:srgbClr val="800000"/>
                </a:solidFill>
                <a:cs typeface="Arial" charset="0"/>
              </a:rPr>
              <a:t>-</a:t>
            </a:r>
            <a:r>
              <a:rPr lang="ru-RU" sz="1400" b="1" i="1" dirty="0" err="1" smtClean="0">
                <a:solidFill>
                  <a:srgbClr val="800000"/>
                </a:solidFill>
                <a:cs typeface="Arial" charset="0"/>
              </a:rPr>
              <a:t>сивно</a:t>
            </a:r>
            <a:r>
              <a:rPr lang="ru-RU" sz="1400" b="1" i="1" dirty="0" smtClean="0">
                <a:solidFill>
                  <a:srgbClr val="800000"/>
                </a:solidFill>
                <a:cs typeface="Arial" charset="0"/>
              </a:rPr>
              <a:t>-креатив-</a:t>
            </a:r>
            <a:r>
              <a:rPr lang="ru-RU" sz="1400" b="1" i="1" dirty="0" err="1" smtClean="0">
                <a:solidFill>
                  <a:srgbClr val="800000"/>
                </a:solidFill>
                <a:cs typeface="Arial" charset="0"/>
              </a:rPr>
              <a:t>ный</a:t>
            </a:r>
            <a:r>
              <a:rPr lang="ru-RU" sz="1400" b="1" i="1" dirty="0" smtClean="0">
                <a:solidFill>
                  <a:srgbClr val="800000"/>
                </a:solidFill>
                <a:cs typeface="Arial" charset="0"/>
              </a:rPr>
              <a:t> </a:t>
            </a:r>
            <a:endParaRPr lang="en-US" sz="1400" b="1" i="1" dirty="0">
              <a:solidFill>
                <a:srgbClr val="800000"/>
              </a:solidFill>
              <a:cs typeface="Arial" charset="0"/>
            </a:endParaRPr>
          </a:p>
        </p:txBody>
      </p:sp>
      <p:sp>
        <p:nvSpPr>
          <p:cNvPr id="29700" name="Oval 17"/>
          <p:cNvSpPr>
            <a:spLocks noChangeArrowheads="1"/>
          </p:cNvSpPr>
          <p:nvPr/>
        </p:nvSpPr>
        <p:spPr bwMode="auto">
          <a:xfrm>
            <a:off x="3200400" y="1524000"/>
            <a:ext cx="1414463" cy="1416050"/>
          </a:xfrm>
          <a:prstGeom prst="ellipse">
            <a:avLst/>
          </a:prstGeom>
          <a:solidFill>
            <a:srgbClr val="FFC000">
              <a:alpha val="98822"/>
            </a:srgbClr>
          </a:solidFill>
          <a:ln w="25400" algn="ctr">
            <a:solidFill>
              <a:srgbClr val="0073BA"/>
            </a:solidFill>
            <a:round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i="1" dirty="0" smtClean="0">
                <a:solidFill>
                  <a:srgbClr val="800000"/>
                </a:solidFill>
                <a:cs typeface="Arial" charset="0"/>
              </a:rPr>
              <a:t>Интерактивно-</a:t>
            </a:r>
            <a:r>
              <a:rPr lang="ru-RU" sz="1400" b="1" i="1" dirty="0" err="1" smtClean="0">
                <a:solidFill>
                  <a:srgbClr val="800000"/>
                </a:solidFill>
                <a:cs typeface="Arial" charset="0"/>
              </a:rPr>
              <a:t>коммуни</a:t>
            </a:r>
            <a:r>
              <a:rPr lang="ru-RU" sz="1400" b="1" i="1" dirty="0" smtClean="0">
                <a:solidFill>
                  <a:srgbClr val="800000"/>
                </a:solidFill>
                <a:cs typeface="Arial" charset="0"/>
              </a:rPr>
              <a:t>-катив-</a:t>
            </a:r>
            <a:r>
              <a:rPr lang="ru-RU" sz="1400" b="1" i="1" dirty="0" err="1" smtClean="0">
                <a:solidFill>
                  <a:srgbClr val="800000"/>
                </a:solidFill>
                <a:cs typeface="Arial" charset="0"/>
              </a:rPr>
              <a:t>ный</a:t>
            </a:r>
            <a:r>
              <a:rPr lang="ru-RU" sz="1400" b="1" i="1" dirty="0" smtClean="0">
                <a:solidFill>
                  <a:prstClr val="white"/>
                </a:solidFill>
                <a:cs typeface="Arial" charset="0"/>
              </a:rPr>
              <a:t> </a:t>
            </a:r>
            <a:endParaRPr lang="en-US" sz="1400" b="1" i="1" dirty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29701" name="Oval 19"/>
          <p:cNvSpPr>
            <a:spLocks noChangeArrowheads="1"/>
          </p:cNvSpPr>
          <p:nvPr/>
        </p:nvSpPr>
        <p:spPr bwMode="auto">
          <a:xfrm>
            <a:off x="4724400" y="1524000"/>
            <a:ext cx="1414463" cy="1416050"/>
          </a:xfrm>
          <a:prstGeom prst="ellipse">
            <a:avLst/>
          </a:prstGeom>
          <a:solidFill>
            <a:srgbClr val="FFC000">
              <a:alpha val="98822"/>
            </a:srgbClr>
          </a:solidFill>
          <a:ln w="25400" algn="ctr">
            <a:solidFill>
              <a:srgbClr val="0073BA"/>
            </a:solidFill>
            <a:round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i="1" dirty="0" err="1" smtClean="0">
                <a:solidFill>
                  <a:srgbClr val="800000"/>
                </a:solidFill>
                <a:cs typeface="Arial" charset="0"/>
              </a:rPr>
              <a:t>Бихевио-ральный</a:t>
            </a:r>
            <a:endParaRPr lang="en-US" sz="1400" b="1" i="1" dirty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29702" name="Oval 24"/>
          <p:cNvSpPr>
            <a:spLocks noChangeArrowheads="1"/>
          </p:cNvSpPr>
          <p:nvPr/>
        </p:nvSpPr>
        <p:spPr bwMode="auto">
          <a:xfrm>
            <a:off x="6324600" y="1524000"/>
            <a:ext cx="1414463" cy="1416050"/>
          </a:xfrm>
          <a:prstGeom prst="ellipse">
            <a:avLst/>
          </a:prstGeom>
          <a:solidFill>
            <a:srgbClr val="FFC000">
              <a:alpha val="98822"/>
            </a:srgbClr>
          </a:solidFill>
          <a:ln w="25400" algn="ctr">
            <a:solidFill>
              <a:srgbClr val="0073BA"/>
            </a:solidFill>
            <a:round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i="1" dirty="0" smtClean="0">
                <a:solidFill>
                  <a:srgbClr val="800000"/>
                </a:solidFill>
                <a:cs typeface="Arial" charset="0"/>
              </a:rPr>
              <a:t>Мотива-</a:t>
            </a:r>
            <a:r>
              <a:rPr lang="ru-RU" sz="1400" b="1" i="1" dirty="0" err="1" smtClean="0">
                <a:solidFill>
                  <a:srgbClr val="800000"/>
                </a:solidFill>
                <a:cs typeface="Arial" charset="0"/>
              </a:rPr>
              <a:t>ционный</a:t>
            </a:r>
            <a:endParaRPr lang="en-US" sz="1400" b="1" i="1" dirty="0">
              <a:solidFill>
                <a:srgbClr val="800000"/>
              </a:solidFill>
              <a:cs typeface="Arial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3581400" y="4648200"/>
            <a:ext cx="2155825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i="1" dirty="0" smtClean="0">
                <a:solidFill>
                  <a:prstClr val="white"/>
                </a:solidFill>
                <a:cs typeface="Arial" charset="0"/>
              </a:rPr>
              <a:t>Компоненты</a:t>
            </a:r>
            <a:endParaRPr lang="en-US" b="1" i="1" dirty="0">
              <a:solidFill>
                <a:prstClr val="white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86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98"/>
          <p:cNvSpPr txBox="1">
            <a:spLocks noChangeArrowheads="1"/>
          </p:cNvSpPr>
          <p:nvPr/>
        </p:nvSpPr>
        <p:spPr bwMode="auto">
          <a:xfrm>
            <a:off x="1600200" y="914400"/>
            <a:ext cx="6400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B415"/>
                </a:solidFill>
                <a:latin typeface="Arial" charset="0"/>
                <a:cs typeface="Arial" charset="0"/>
              </a:rPr>
              <a:t>Эффекты инклюзивного образования на становление личностного потенциала индивида</a:t>
            </a:r>
            <a:endParaRPr lang="en-US" dirty="0">
              <a:solidFill>
                <a:srgbClr val="00B415"/>
              </a:solidFill>
              <a:latin typeface="Arial" charset="0"/>
              <a:cs typeface="Arial" charset="0"/>
            </a:endParaRPr>
          </a:p>
        </p:txBody>
      </p:sp>
      <p:sp>
        <p:nvSpPr>
          <p:cNvPr id="16386" name="Oval Callout 7"/>
          <p:cNvSpPr>
            <a:spLocks noChangeArrowheads="1"/>
          </p:cNvSpPr>
          <p:nvPr/>
        </p:nvSpPr>
        <p:spPr bwMode="auto">
          <a:xfrm>
            <a:off x="6019800" y="1600200"/>
            <a:ext cx="2943225" cy="2590800"/>
          </a:xfrm>
          <a:prstGeom prst="wedgeEllipseCallout">
            <a:avLst>
              <a:gd name="adj1" fmla="val -61056"/>
              <a:gd name="adj2" fmla="val 60782"/>
            </a:avLst>
          </a:prstGeom>
          <a:solidFill>
            <a:srgbClr val="FF0000"/>
          </a:solidFill>
          <a:ln w="25400" algn="ctr">
            <a:solidFill>
              <a:srgbClr val="7F0000"/>
            </a:solidFill>
            <a:miter lim="800000"/>
            <a:headEnd/>
            <a:tailEnd/>
          </a:ln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База для выработки коммуникативно-</a:t>
            </a:r>
            <a:r>
              <a:rPr lang="ru-RU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менеджменской</a:t>
            </a:r>
            <a:r>
              <a:rPr lang="ru-RU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культуры взаимодействия</a:t>
            </a:r>
            <a:endParaRPr lang="ru-RU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6387" name="Oval Callout 14"/>
          <p:cNvSpPr>
            <a:spLocks noChangeArrowheads="1"/>
          </p:cNvSpPr>
          <p:nvPr/>
        </p:nvSpPr>
        <p:spPr bwMode="auto">
          <a:xfrm>
            <a:off x="1143000" y="3962400"/>
            <a:ext cx="2438400" cy="1905000"/>
          </a:xfrm>
          <a:prstGeom prst="wedgeEllipseCallout">
            <a:avLst>
              <a:gd name="adj1" fmla="val 58593"/>
              <a:gd name="adj2" fmla="val -13750"/>
            </a:avLst>
          </a:prstGeom>
          <a:solidFill>
            <a:schemeClr val="accent2"/>
          </a:solidFill>
          <a:ln w="25400" algn="ctr">
            <a:solidFill>
              <a:srgbClr val="0073BA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ru-RU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Инструмент развития профессионализма</a:t>
            </a: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6388" name="Oval Callout 15"/>
          <p:cNvSpPr>
            <a:spLocks noChangeArrowheads="1"/>
          </p:cNvSpPr>
          <p:nvPr/>
        </p:nvSpPr>
        <p:spPr bwMode="auto">
          <a:xfrm>
            <a:off x="609600" y="1905000"/>
            <a:ext cx="3125788" cy="2057400"/>
          </a:xfrm>
          <a:prstGeom prst="wedgeEllipseCallout">
            <a:avLst>
              <a:gd name="adj1" fmla="val 58991"/>
              <a:gd name="adj2" fmla="val 43981"/>
            </a:avLst>
          </a:prstGeom>
          <a:solidFill>
            <a:srgbClr val="05BDF7"/>
          </a:solidFill>
          <a:ln w="25400" algn="ctr">
            <a:solidFill>
              <a:srgbClr val="035F7C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Условие эффективного решения сложных ситуаций  </a:t>
            </a: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6389" name="Oval Callout 16"/>
          <p:cNvSpPr>
            <a:spLocks noChangeArrowheads="1"/>
          </p:cNvSpPr>
          <p:nvPr/>
        </p:nvSpPr>
        <p:spPr bwMode="auto">
          <a:xfrm>
            <a:off x="3370263" y="1668463"/>
            <a:ext cx="2878137" cy="2446337"/>
          </a:xfrm>
          <a:prstGeom prst="wedgeEllipseCallout">
            <a:avLst>
              <a:gd name="adj1" fmla="val -1407"/>
              <a:gd name="adj2" fmla="val 53310"/>
            </a:avLst>
          </a:prstGeom>
          <a:solidFill>
            <a:schemeClr val="accent1"/>
          </a:solidFill>
          <a:ln w="25400" algn="ctr">
            <a:solidFill>
              <a:srgbClr val="0071BC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ru-RU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Основа для становления гармоничной личности </a:t>
            </a: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81400" y="4495800"/>
            <a:ext cx="2895600" cy="86177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500" i="1" dirty="0" smtClean="0">
                <a:solidFill>
                  <a:srgbClr val="404040"/>
                </a:solidFill>
                <a:cs typeface="Arial" charset="0"/>
              </a:rPr>
              <a:t>Инклюзивное образование </a:t>
            </a:r>
            <a:endParaRPr lang="ru-RU" sz="2500" i="1" dirty="0">
              <a:solidFill>
                <a:srgbClr val="40404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84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1616075" y="2290981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1506" name="TextBox 5"/>
          <p:cNvSpPr txBox="1">
            <a:spLocks noChangeArrowheads="1"/>
          </p:cNvSpPr>
          <p:nvPr/>
        </p:nvSpPr>
        <p:spPr bwMode="auto">
          <a:xfrm>
            <a:off x="908050" y="514350"/>
            <a:ext cx="7543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>
                <a:solidFill>
                  <a:srgbClr val="00B415"/>
                </a:solidFill>
                <a:ea typeface="굴림"/>
                <a:cs typeface="굴림"/>
              </a:rPr>
              <a:t>                    </a:t>
            </a:r>
            <a:r>
              <a:rPr lang="ru-RU" sz="2400" b="1" dirty="0" smtClean="0">
                <a:solidFill>
                  <a:srgbClr val="00B415"/>
                </a:solidFill>
                <a:ea typeface="굴림"/>
                <a:cs typeface="굴림"/>
              </a:rPr>
              <a:t>Инклюзивный формат обучения основан на преодолении противоречия при развитии личности</a:t>
            </a:r>
            <a:endParaRPr lang="en-US" sz="2400" dirty="0">
              <a:solidFill>
                <a:srgbClr val="00B415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81400" y="1752600"/>
            <a:ext cx="2273300" cy="5492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000" i="1">
                <a:solidFill>
                  <a:srgbClr val="404040"/>
                </a:solidFill>
                <a:latin typeface="Calibri" pitchFamily="34" charset="0"/>
              </a:rPr>
              <a:t>Антиномия</a:t>
            </a:r>
            <a:endParaRPr lang="en-US" sz="3000" i="1">
              <a:solidFill>
                <a:srgbClr val="404040"/>
              </a:solidFill>
              <a:latin typeface="Calibri" pitchFamily="34" charset="0"/>
            </a:endParaRPr>
          </a:p>
        </p:txBody>
      </p:sp>
      <p:pic>
        <p:nvPicPr>
          <p:cNvPr id="21508" name="Picture 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181600" y="3581400"/>
            <a:ext cx="250507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676400" y="3810000"/>
            <a:ext cx="2209800" cy="98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0" name="Text Box 7"/>
          <p:cNvSpPr txBox="1">
            <a:spLocks noChangeArrowheads="1"/>
          </p:cNvSpPr>
          <p:nvPr/>
        </p:nvSpPr>
        <p:spPr bwMode="auto">
          <a:xfrm>
            <a:off x="2422525" y="40751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1511" name="Text Box 8"/>
          <p:cNvSpPr txBox="1">
            <a:spLocks noChangeArrowheads="1"/>
          </p:cNvSpPr>
          <p:nvPr/>
        </p:nvSpPr>
        <p:spPr bwMode="auto">
          <a:xfrm>
            <a:off x="1676400" y="3886200"/>
            <a:ext cx="2657475" cy="1200329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>Потребность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21512" name="Text Box 9"/>
          <p:cNvSpPr txBox="1">
            <a:spLocks noChangeArrowheads="1"/>
          </p:cNvSpPr>
          <p:nvPr/>
        </p:nvSpPr>
        <p:spPr bwMode="auto">
          <a:xfrm>
            <a:off x="5356225" y="4030663"/>
            <a:ext cx="22637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1513" name="Text Box 10"/>
          <p:cNvSpPr txBox="1">
            <a:spLocks noChangeArrowheads="1"/>
          </p:cNvSpPr>
          <p:nvPr/>
        </p:nvSpPr>
        <p:spPr bwMode="auto">
          <a:xfrm>
            <a:off x="5410200" y="3581400"/>
            <a:ext cx="2133600" cy="1200329"/>
          </a:xfrm>
          <a:prstGeom prst="rect">
            <a:avLst/>
          </a:prstGeom>
          <a:solidFill>
            <a:srgbClr val="0099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Результат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162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reeform 5"/>
          <p:cNvSpPr>
            <a:spLocks/>
          </p:cNvSpPr>
          <p:nvPr/>
        </p:nvSpPr>
        <p:spPr bwMode="auto">
          <a:xfrm>
            <a:off x="4046538" y="2530475"/>
            <a:ext cx="1385887" cy="2239963"/>
          </a:xfrm>
          <a:custGeom>
            <a:avLst/>
            <a:gdLst/>
            <a:ahLst/>
            <a:cxnLst>
              <a:cxn ang="0">
                <a:pos x="535" y="0"/>
              </a:cxn>
              <a:cxn ang="0">
                <a:pos x="406" y="130"/>
              </a:cxn>
              <a:cxn ang="0">
                <a:pos x="447" y="226"/>
              </a:cxn>
              <a:cxn ang="0">
                <a:pos x="457" y="288"/>
              </a:cxn>
              <a:cxn ang="0">
                <a:pos x="449" y="328"/>
              </a:cxn>
              <a:cxn ang="0">
                <a:pos x="0" y="328"/>
              </a:cxn>
              <a:cxn ang="0">
                <a:pos x="0" y="777"/>
              </a:cxn>
              <a:cxn ang="0">
                <a:pos x="40" y="784"/>
              </a:cxn>
              <a:cxn ang="0">
                <a:pos x="102" y="775"/>
              </a:cxn>
              <a:cxn ang="0">
                <a:pos x="197" y="733"/>
              </a:cxn>
              <a:cxn ang="0">
                <a:pos x="328" y="862"/>
              </a:cxn>
              <a:cxn ang="0">
                <a:pos x="197" y="992"/>
              </a:cxn>
              <a:cxn ang="0">
                <a:pos x="102" y="951"/>
              </a:cxn>
              <a:cxn ang="0">
                <a:pos x="40" y="941"/>
              </a:cxn>
              <a:cxn ang="0">
                <a:pos x="0" y="949"/>
              </a:cxn>
              <a:cxn ang="0">
                <a:pos x="0" y="1394"/>
              </a:cxn>
              <a:cxn ang="0">
                <a:pos x="0" y="1394"/>
              </a:cxn>
              <a:cxn ang="0">
                <a:pos x="0" y="1394"/>
              </a:cxn>
              <a:cxn ang="0">
                <a:pos x="0" y="1394"/>
              </a:cxn>
              <a:cxn ang="0">
                <a:pos x="0" y="1394"/>
              </a:cxn>
              <a:cxn ang="0">
                <a:pos x="446" y="1394"/>
              </a:cxn>
              <a:cxn ang="0">
                <a:pos x="453" y="1434"/>
              </a:cxn>
              <a:cxn ang="0">
                <a:pos x="444" y="1497"/>
              </a:cxn>
              <a:cxn ang="0">
                <a:pos x="403" y="1592"/>
              </a:cxn>
              <a:cxn ang="0">
                <a:pos x="532" y="1722"/>
              </a:cxn>
              <a:cxn ang="0">
                <a:pos x="661" y="1592"/>
              </a:cxn>
              <a:cxn ang="0">
                <a:pos x="620" y="1496"/>
              </a:cxn>
              <a:cxn ang="0">
                <a:pos x="610" y="1434"/>
              </a:cxn>
              <a:cxn ang="0">
                <a:pos x="618" y="1394"/>
              </a:cxn>
              <a:cxn ang="0">
                <a:pos x="1067" y="1394"/>
              </a:cxn>
              <a:cxn ang="0">
                <a:pos x="1067" y="945"/>
              </a:cxn>
              <a:cxn ang="0">
                <a:pos x="1028" y="938"/>
              </a:cxn>
              <a:cxn ang="0">
                <a:pos x="965" y="947"/>
              </a:cxn>
              <a:cxn ang="0">
                <a:pos x="870" y="989"/>
              </a:cxn>
              <a:cxn ang="0">
                <a:pos x="739" y="859"/>
              </a:cxn>
              <a:cxn ang="0">
                <a:pos x="870" y="730"/>
              </a:cxn>
              <a:cxn ang="0">
                <a:pos x="965" y="771"/>
              </a:cxn>
              <a:cxn ang="0">
                <a:pos x="1028" y="781"/>
              </a:cxn>
              <a:cxn ang="0">
                <a:pos x="1067" y="773"/>
              </a:cxn>
              <a:cxn ang="0">
                <a:pos x="1067" y="328"/>
              </a:cxn>
              <a:cxn ang="0">
                <a:pos x="1067" y="328"/>
              </a:cxn>
              <a:cxn ang="0">
                <a:pos x="1067" y="328"/>
              </a:cxn>
              <a:cxn ang="0">
                <a:pos x="621" y="328"/>
              </a:cxn>
              <a:cxn ang="0">
                <a:pos x="614" y="288"/>
              </a:cxn>
              <a:cxn ang="0">
                <a:pos x="624" y="225"/>
              </a:cxn>
              <a:cxn ang="0">
                <a:pos x="664" y="130"/>
              </a:cxn>
              <a:cxn ang="0">
                <a:pos x="535" y="0"/>
              </a:cxn>
            </a:cxnLst>
            <a:rect l="0" t="0" r="r" b="b"/>
            <a:pathLst>
              <a:path w="1067" h="1722">
                <a:moveTo>
                  <a:pt x="535" y="0"/>
                </a:moveTo>
                <a:cubicBezTo>
                  <a:pt x="464" y="0"/>
                  <a:pt x="406" y="58"/>
                  <a:pt x="406" y="130"/>
                </a:cubicBezTo>
                <a:cubicBezTo>
                  <a:pt x="406" y="168"/>
                  <a:pt x="422" y="202"/>
                  <a:pt x="447" y="226"/>
                </a:cubicBezTo>
                <a:cubicBezTo>
                  <a:pt x="452" y="245"/>
                  <a:pt x="457" y="266"/>
                  <a:pt x="457" y="288"/>
                </a:cubicBezTo>
                <a:cubicBezTo>
                  <a:pt x="457" y="306"/>
                  <a:pt x="453" y="319"/>
                  <a:pt x="449" y="328"/>
                </a:cubicBezTo>
                <a:cubicBezTo>
                  <a:pt x="0" y="328"/>
                  <a:pt x="0" y="328"/>
                  <a:pt x="0" y="328"/>
                </a:cubicBezTo>
                <a:cubicBezTo>
                  <a:pt x="0" y="777"/>
                  <a:pt x="0" y="777"/>
                  <a:pt x="0" y="777"/>
                </a:cubicBezTo>
                <a:cubicBezTo>
                  <a:pt x="9" y="781"/>
                  <a:pt x="21" y="784"/>
                  <a:pt x="40" y="784"/>
                </a:cubicBezTo>
                <a:cubicBezTo>
                  <a:pt x="62" y="784"/>
                  <a:pt x="83" y="780"/>
                  <a:pt x="102" y="775"/>
                </a:cubicBezTo>
                <a:cubicBezTo>
                  <a:pt x="126" y="749"/>
                  <a:pt x="160" y="733"/>
                  <a:pt x="197" y="733"/>
                </a:cubicBezTo>
                <a:cubicBezTo>
                  <a:pt x="270" y="733"/>
                  <a:pt x="328" y="791"/>
                  <a:pt x="328" y="862"/>
                </a:cubicBezTo>
                <a:cubicBezTo>
                  <a:pt x="328" y="934"/>
                  <a:pt x="270" y="992"/>
                  <a:pt x="197" y="992"/>
                </a:cubicBezTo>
                <a:cubicBezTo>
                  <a:pt x="160" y="992"/>
                  <a:pt x="126" y="976"/>
                  <a:pt x="102" y="951"/>
                </a:cubicBezTo>
                <a:cubicBezTo>
                  <a:pt x="83" y="946"/>
                  <a:pt x="62" y="941"/>
                  <a:pt x="40" y="941"/>
                </a:cubicBezTo>
                <a:cubicBezTo>
                  <a:pt x="21" y="941"/>
                  <a:pt x="9" y="944"/>
                  <a:pt x="0" y="949"/>
                </a:cubicBezTo>
                <a:cubicBezTo>
                  <a:pt x="0" y="1394"/>
                  <a:pt x="0" y="1394"/>
                  <a:pt x="0" y="1394"/>
                </a:cubicBezTo>
                <a:cubicBezTo>
                  <a:pt x="0" y="1394"/>
                  <a:pt x="0" y="1394"/>
                  <a:pt x="0" y="1394"/>
                </a:cubicBezTo>
                <a:cubicBezTo>
                  <a:pt x="0" y="1394"/>
                  <a:pt x="0" y="1394"/>
                  <a:pt x="0" y="1394"/>
                </a:cubicBezTo>
                <a:cubicBezTo>
                  <a:pt x="0" y="1394"/>
                  <a:pt x="0" y="1394"/>
                  <a:pt x="0" y="1394"/>
                </a:cubicBezTo>
                <a:cubicBezTo>
                  <a:pt x="0" y="1394"/>
                  <a:pt x="0" y="1394"/>
                  <a:pt x="0" y="1394"/>
                </a:cubicBezTo>
                <a:cubicBezTo>
                  <a:pt x="446" y="1394"/>
                  <a:pt x="446" y="1394"/>
                  <a:pt x="446" y="1394"/>
                </a:cubicBezTo>
                <a:cubicBezTo>
                  <a:pt x="450" y="1403"/>
                  <a:pt x="453" y="1415"/>
                  <a:pt x="453" y="1434"/>
                </a:cubicBezTo>
                <a:cubicBezTo>
                  <a:pt x="453" y="1456"/>
                  <a:pt x="449" y="1477"/>
                  <a:pt x="444" y="1497"/>
                </a:cubicBezTo>
                <a:cubicBezTo>
                  <a:pt x="419" y="1520"/>
                  <a:pt x="403" y="1554"/>
                  <a:pt x="403" y="1592"/>
                </a:cubicBezTo>
                <a:cubicBezTo>
                  <a:pt x="403" y="1664"/>
                  <a:pt x="461" y="1722"/>
                  <a:pt x="532" y="1722"/>
                </a:cubicBezTo>
                <a:cubicBezTo>
                  <a:pt x="603" y="1722"/>
                  <a:pt x="661" y="1664"/>
                  <a:pt x="661" y="1592"/>
                </a:cubicBezTo>
                <a:cubicBezTo>
                  <a:pt x="661" y="1554"/>
                  <a:pt x="645" y="1520"/>
                  <a:pt x="620" y="1496"/>
                </a:cubicBezTo>
                <a:cubicBezTo>
                  <a:pt x="615" y="1477"/>
                  <a:pt x="610" y="1456"/>
                  <a:pt x="610" y="1434"/>
                </a:cubicBezTo>
                <a:cubicBezTo>
                  <a:pt x="610" y="1415"/>
                  <a:pt x="614" y="1403"/>
                  <a:pt x="618" y="1394"/>
                </a:cubicBezTo>
                <a:cubicBezTo>
                  <a:pt x="1067" y="1394"/>
                  <a:pt x="1067" y="1394"/>
                  <a:pt x="1067" y="1394"/>
                </a:cubicBezTo>
                <a:cubicBezTo>
                  <a:pt x="1067" y="945"/>
                  <a:pt x="1067" y="945"/>
                  <a:pt x="1067" y="945"/>
                </a:cubicBezTo>
                <a:cubicBezTo>
                  <a:pt x="1058" y="941"/>
                  <a:pt x="1046" y="938"/>
                  <a:pt x="1028" y="938"/>
                </a:cubicBezTo>
                <a:cubicBezTo>
                  <a:pt x="1006" y="938"/>
                  <a:pt x="985" y="942"/>
                  <a:pt x="965" y="947"/>
                </a:cubicBezTo>
                <a:cubicBezTo>
                  <a:pt x="942" y="973"/>
                  <a:pt x="908" y="989"/>
                  <a:pt x="870" y="989"/>
                </a:cubicBezTo>
                <a:cubicBezTo>
                  <a:pt x="798" y="989"/>
                  <a:pt x="739" y="931"/>
                  <a:pt x="739" y="859"/>
                </a:cubicBezTo>
                <a:cubicBezTo>
                  <a:pt x="739" y="788"/>
                  <a:pt x="798" y="730"/>
                  <a:pt x="870" y="730"/>
                </a:cubicBezTo>
                <a:cubicBezTo>
                  <a:pt x="907" y="730"/>
                  <a:pt x="941" y="746"/>
                  <a:pt x="965" y="771"/>
                </a:cubicBezTo>
                <a:cubicBezTo>
                  <a:pt x="984" y="776"/>
                  <a:pt x="1005" y="781"/>
                  <a:pt x="1028" y="781"/>
                </a:cubicBezTo>
                <a:cubicBezTo>
                  <a:pt x="1046" y="781"/>
                  <a:pt x="1058" y="777"/>
                  <a:pt x="1067" y="773"/>
                </a:cubicBezTo>
                <a:cubicBezTo>
                  <a:pt x="1067" y="328"/>
                  <a:pt x="1067" y="328"/>
                  <a:pt x="1067" y="328"/>
                </a:cubicBezTo>
                <a:cubicBezTo>
                  <a:pt x="1067" y="328"/>
                  <a:pt x="1067" y="328"/>
                  <a:pt x="1067" y="328"/>
                </a:cubicBezTo>
                <a:cubicBezTo>
                  <a:pt x="1067" y="328"/>
                  <a:pt x="1067" y="328"/>
                  <a:pt x="1067" y="328"/>
                </a:cubicBezTo>
                <a:cubicBezTo>
                  <a:pt x="621" y="328"/>
                  <a:pt x="621" y="328"/>
                  <a:pt x="621" y="328"/>
                </a:cubicBezTo>
                <a:cubicBezTo>
                  <a:pt x="617" y="319"/>
                  <a:pt x="614" y="306"/>
                  <a:pt x="614" y="288"/>
                </a:cubicBezTo>
                <a:cubicBezTo>
                  <a:pt x="614" y="266"/>
                  <a:pt x="618" y="245"/>
                  <a:pt x="624" y="225"/>
                </a:cubicBezTo>
                <a:cubicBezTo>
                  <a:pt x="649" y="201"/>
                  <a:pt x="664" y="168"/>
                  <a:pt x="664" y="130"/>
                </a:cubicBezTo>
                <a:cubicBezTo>
                  <a:pt x="664" y="58"/>
                  <a:pt x="606" y="0"/>
                  <a:pt x="535" y="0"/>
                </a:cubicBezTo>
              </a:path>
            </a:pathLst>
          </a:custGeom>
          <a:solidFill>
            <a:schemeClr val="accent3"/>
          </a:solidFill>
          <a:ln w="12700">
            <a:solidFill>
              <a:schemeClr val="accent3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42" name="Freeform 5"/>
          <p:cNvSpPr>
            <a:spLocks/>
          </p:cNvSpPr>
          <p:nvPr/>
        </p:nvSpPr>
        <p:spPr bwMode="auto">
          <a:xfrm rot="5400000">
            <a:off x="5437188" y="2530475"/>
            <a:ext cx="1385887" cy="2239963"/>
          </a:xfrm>
          <a:custGeom>
            <a:avLst/>
            <a:gdLst/>
            <a:ahLst/>
            <a:cxnLst>
              <a:cxn ang="0">
                <a:pos x="535" y="0"/>
              </a:cxn>
              <a:cxn ang="0">
                <a:pos x="406" y="130"/>
              </a:cxn>
              <a:cxn ang="0">
                <a:pos x="447" y="226"/>
              </a:cxn>
              <a:cxn ang="0">
                <a:pos x="457" y="288"/>
              </a:cxn>
              <a:cxn ang="0">
                <a:pos x="449" y="328"/>
              </a:cxn>
              <a:cxn ang="0">
                <a:pos x="0" y="328"/>
              </a:cxn>
              <a:cxn ang="0">
                <a:pos x="0" y="777"/>
              </a:cxn>
              <a:cxn ang="0">
                <a:pos x="40" y="784"/>
              </a:cxn>
              <a:cxn ang="0">
                <a:pos x="102" y="775"/>
              </a:cxn>
              <a:cxn ang="0">
                <a:pos x="197" y="733"/>
              </a:cxn>
              <a:cxn ang="0">
                <a:pos x="328" y="862"/>
              </a:cxn>
              <a:cxn ang="0">
                <a:pos x="197" y="992"/>
              </a:cxn>
              <a:cxn ang="0">
                <a:pos x="102" y="951"/>
              </a:cxn>
              <a:cxn ang="0">
                <a:pos x="40" y="941"/>
              </a:cxn>
              <a:cxn ang="0">
                <a:pos x="0" y="949"/>
              </a:cxn>
              <a:cxn ang="0">
                <a:pos x="0" y="1394"/>
              </a:cxn>
              <a:cxn ang="0">
                <a:pos x="0" y="1394"/>
              </a:cxn>
              <a:cxn ang="0">
                <a:pos x="0" y="1394"/>
              </a:cxn>
              <a:cxn ang="0">
                <a:pos x="0" y="1394"/>
              </a:cxn>
              <a:cxn ang="0">
                <a:pos x="0" y="1394"/>
              </a:cxn>
              <a:cxn ang="0">
                <a:pos x="446" y="1394"/>
              </a:cxn>
              <a:cxn ang="0">
                <a:pos x="453" y="1434"/>
              </a:cxn>
              <a:cxn ang="0">
                <a:pos x="444" y="1497"/>
              </a:cxn>
              <a:cxn ang="0">
                <a:pos x="403" y="1592"/>
              </a:cxn>
              <a:cxn ang="0">
                <a:pos x="532" y="1722"/>
              </a:cxn>
              <a:cxn ang="0">
                <a:pos x="661" y="1592"/>
              </a:cxn>
              <a:cxn ang="0">
                <a:pos x="620" y="1496"/>
              </a:cxn>
              <a:cxn ang="0">
                <a:pos x="610" y="1434"/>
              </a:cxn>
              <a:cxn ang="0">
                <a:pos x="618" y="1394"/>
              </a:cxn>
              <a:cxn ang="0">
                <a:pos x="1067" y="1394"/>
              </a:cxn>
              <a:cxn ang="0">
                <a:pos x="1067" y="945"/>
              </a:cxn>
              <a:cxn ang="0">
                <a:pos x="1028" y="938"/>
              </a:cxn>
              <a:cxn ang="0">
                <a:pos x="965" y="947"/>
              </a:cxn>
              <a:cxn ang="0">
                <a:pos x="870" y="989"/>
              </a:cxn>
              <a:cxn ang="0">
                <a:pos x="739" y="859"/>
              </a:cxn>
              <a:cxn ang="0">
                <a:pos x="870" y="730"/>
              </a:cxn>
              <a:cxn ang="0">
                <a:pos x="965" y="771"/>
              </a:cxn>
              <a:cxn ang="0">
                <a:pos x="1028" y="781"/>
              </a:cxn>
              <a:cxn ang="0">
                <a:pos x="1067" y="773"/>
              </a:cxn>
              <a:cxn ang="0">
                <a:pos x="1067" y="328"/>
              </a:cxn>
              <a:cxn ang="0">
                <a:pos x="1067" y="328"/>
              </a:cxn>
              <a:cxn ang="0">
                <a:pos x="1067" y="328"/>
              </a:cxn>
              <a:cxn ang="0">
                <a:pos x="621" y="328"/>
              </a:cxn>
              <a:cxn ang="0">
                <a:pos x="614" y="288"/>
              </a:cxn>
              <a:cxn ang="0">
                <a:pos x="624" y="225"/>
              </a:cxn>
              <a:cxn ang="0">
                <a:pos x="664" y="130"/>
              </a:cxn>
              <a:cxn ang="0">
                <a:pos x="535" y="0"/>
              </a:cxn>
            </a:cxnLst>
            <a:rect l="0" t="0" r="r" b="b"/>
            <a:pathLst>
              <a:path w="1067" h="1722">
                <a:moveTo>
                  <a:pt x="535" y="0"/>
                </a:moveTo>
                <a:cubicBezTo>
                  <a:pt x="464" y="0"/>
                  <a:pt x="406" y="58"/>
                  <a:pt x="406" y="130"/>
                </a:cubicBezTo>
                <a:cubicBezTo>
                  <a:pt x="406" y="168"/>
                  <a:pt x="422" y="202"/>
                  <a:pt x="447" y="226"/>
                </a:cubicBezTo>
                <a:cubicBezTo>
                  <a:pt x="452" y="245"/>
                  <a:pt x="457" y="266"/>
                  <a:pt x="457" y="288"/>
                </a:cubicBezTo>
                <a:cubicBezTo>
                  <a:pt x="457" y="306"/>
                  <a:pt x="453" y="319"/>
                  <a:pt x="449" y="328"/>
                </a:cubicBezTo>
                <a:cubicBezTo>
                  <a:pt x="0" y="328"/>
                  <a:pt x="0" y="328"/>
                  <a:pt x="0" y="328"/>
                </a:cubicBezTo>
                <a:cubicBezTo>
                  <a:pt x="0" y="777"/>
                  <a:pt x="0" y="777"/>
                  <a:pt x="0" y="777"/>
                </a:cubicBezTo>
                <a:cubicBezTo>
                  <a:pt x="9" y="781"/>
                  <a:pt x="21" y="784"/>
                  <a:pt x="40" y="784"/>
                </a:cubicBezTo>
                <a:cubicBezTo>
                  <a:pt x="62" y="784"/>
                  <a:pt x="83" y="780"/>
                  <a:pt x="102" y="775"/>
                </a:cubicBezTo>
                <a:cubicBezTo>
                  <a:pt x="126" y="749"/>
                  <a:pt x="160" y="733"/>
                  <a:pt x="197" y="733"/>
                </a:cubicBezTo>
                <a:cubicBezTo>
                  <a:pt x="270" y="733"/>
                  <a:pt x="328" y="791"/>
                  <a:pt x="328" y="862"/>
                </a:cubicBezTo>
                <a:cubicBezTo>
                  <a:pt x="328" y="934"/>
                  <a:pt x="270" y="992"/>
                  <a:pt x="197" y="992"/>
                </a:cubicBezTo>
                <a:cubicBezTo>
                  <a:pt x="160" y="992"/>
                  <a:pt x="126" y="976"/>
                  <a:pt x="102" y="951"/>
                </a:cubicBezTo>
                <a:cubicBezTo>
                  <a:pt x="83" y="946"/>
                  <a:pt x="62" y="941"/>
                  <a:pt x="40" y="941"/>
                </a:cubicBezTo>
                <a:cubicBezTo>
                  <a:pt x="21" y="941"/>
                  <a:pt x="9" y="944"/>
                  <a:pt x="0" y="949"/>
                </a:cubicBezTo>
                <a:cubicBezTo>
                  <a:pt x="0" y="1394"/>
                  <a:pt x="0" y="1394"/>
                  <a:pt x="0" y="1394"/>
                </a:cubicBezTo>
                <a:cubicBezTo>
                  <a:pt x="0" y="1394"/>
                  <a:pt x="0" y="1394"/>
                  <a:pt x="0" y="1394"/>
                </a:cubicBezTo>
                <a:cubicBezTo>
                  <a:pt x="0" y="1394"/>
                  <a:pt x="0" y="1394"/>
                  <a:pt x="0" y="1394"/>
                </a:cubicBezTo>
                <a:cubicBezTo>
                  <a:pt x="0" y="1394"/>
                  <a:pt x="0" y="1394"/>
                  <a:pt x="0" y="1394"/>
                </a:cubicBezTo>
                <a:cubicBezTo>
                  <a:pt x="0" y="1394"/>
                  <a:pt x="0" y="1394"/>
                  <a:pt x="0" y="1394"/>
                </a:cubicBezTo>
                <a:cubicBezTo>
                  <a:pt x="446" y="1394"/>
                  <a:pt x="446" y="1394"/>
                  <a:pt x="446" y="1394"/>
                </a:cubicBezTo>
                <a:cubicBezTo>
                  <a:pt x="450" y="1403"/>
                  <a:pt x="453" y="1415"/>
                  <a:pt x="453" y="1434"/>
                </a:cubicBezTo>
                <a:cubicBezTo>
                  <a:pt x="453" y="1456"/>
                  <a:pt x="449" y="1477"/>
                  <a:pt x="444" y="1497"/>
                </a:cubicBezTo>
                <a:cubicBezTo>
                  <a:pt x="419" y="1520"/>
                  <a:pt x="403" y="1554"/>
                  <a:pt x="403" y="1592"/>
                </a:cubicBezTo>
                <a:cubicBezTo>
                  <a:pt x="403" y="1664"/>
                  <a:pt x="461" y="1722"/>
                  <a:pt x="532" y="1722"/>
                </a:cubicBezTo>
                <a:cubicBezTo>
                  <a:pt x="603" y="1722"/>
                  <a:pt x="661" y="1664"/>
                  <a:pt x="661" y="1592"/>
                </a:cubicBezTo>
                <a:cubicBezTo>
                  <a:pt x="661" y="1554"/>
                  <a:pt x="645" y="1520"/>
                  <a:pt x="620" y="1496"/>
                </a:cubicBezTo>
                <a:cubicBezTo>
                  <a:pt x="615" y="1477"/>
                  <a:pt x="610" y="1456"/>
                  <a:pt x="610" y="1434"/>
                </a:cubicBezTo>
                <a:cubicBezTo>
                  <a:pt x="610" y="1415"/>
                  <a:pt x="614" y="1403"/>
                  <a:pt x="618" y="1394"/>
                </a:cubicBezTo>
                <a:cubicBezTo>
                  <a:pt x="1067" y="1394"/>
                  <a:pt x="1067" y="1394"/>
                  <a:pt x="1067" y="1394"/>
                </a:cubicBezTo>
                <a:cubicBezTo>
                  <a:pt x="1067" y="945"/>
                  <a:pt x="1067" y="945"/>
                  <a:pt x="1067" y="945"/>
                </a:cubicBezTo>
                <a:cubicBezTo>
                  <a:pt x="1058" y="941"/>
                  <a:pt x="1046" y="938"/>
                  <a:pt x="1028" y="938"/>
                </a:cubicBezTo>
                <a:cubicBezTo>
                  <a:pt x="1006" y="938"/>
                  <a:pt x="985" y="942"/>
                  <a:pt x="965" y="947"/>
                </a:cubicBezTo>
                <a:cubicBezTo>
                  <a:pt x="942" y="973"/>
                  <a:pt x="908" y="989"/>
                  <a:pt x="870" y="989"/>
                </a:cubicBezTo>
                <a:cubicBezTo>
                  <a:pt x="798" y="989"/>
                  <a:pt x="739" y="931"/>
                  <a:pt x="739" y="859"/>
                </a:cubicBezTo>
                <a:cubicBezTo>
                  <a:pt x="739" y="788"/>
                  <a:pt x="798" y="730"/>
                  <a:pt x="870" y="730"/>
                </a:cubicBezTo>
                <a:cubicBezTo>
                  <a:pt x="907" y="730"/>
                  <a:pt x="941" y="746"/>
                  <a:pt x="965" y="771"/>
                </a:cubicBezTo>
                <a:cubicBezTo>
                  <a:pt x="984" y="776"/>
                  <a:pt x="1005" y="781"/>
                  <a:pt x="1028" y="781"/>
                </a:cubicBezTo>
                <a:cubicBezTo>
                  <a:pt x="1046" y="781"/>
                  <a:pt x="1058" y="777"/>
                  <a:pt x="1067" y="773"/>
                </a:cubicBezTo>
                <a:cubicBezTo>
                  <a:pt x="1067" y="328"/>
                  <a:pt x="1067" y="328"/>
                  <a:pt x="1067" y="328"/>
                </a:cubicBezTo>
                <a:cubicBezTo>
                  <a:pt x="1067" y="328"/>
                  <a:pt x="1067" y="328"/>
                  <a:pt x="1067" y="328"/>
                </a:cubicBezTo>
                <a:cubicBezTo>
                  <a:pt x="1067" y="328"/>
                  <a:pt x="1067" y="328"/>
                  <a:pt x="1067" y="328"/>
                </a:cubicBezTo>
                <a:cubicBezTo>
                  <a:pt x="621" y="328"/>
                  <a:pt x="621" y="328"/>
                  <a:pt x="621" y="328"/>
                </a:cubicBezTo>
                <a:cubicBezTo>
                  <a:pt x="617" y="319"/>
                  <a:pt x="614" y="306"/>
                  <a:pt x="614" y="288"/>
                </a:cubicBezTo>
                <a:cubicBezTo>
                  <a:pt x="614" y="266"/>
                  <a:pt x="618" y="245"/>
                  <a:pt x="624" y="225"/>
                </a:cubicBezTo>
                <a:cubicBezTo>
                  <a:pt x="649" y="201"/>
                  <a:pt x="664" y="168"/>
                  <a:pt x="664" y="130"/>
                </a:cubicBezTo>
                <a:cubicBezTo>
                  <a:pt x="664" y="58"/>
                  <a:pt x="606" y="0"/>
                  <a:pt x="535" y="0"/>
                </a:cubicBezTo>
              </a:path>
            </a:pathLst>
          </a:custGeom>
          <a:solidFill>
            <a:schemeClr val="accent1"/>
          </a:solidFill>
          <a:ln w="12700">
            <a:solidFill>
              <a:schemeClr val="accent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0483" name="Freeform 5"/>
          <p:cNvSpPr>
            <a:spLocks/>
          </p:cNvSpPr>
          <p:nvPr/>
        </p:nvSpPr>
        <p:spPr bwMode="auto">
          <a:xfrm rot="5400000">
            <a:off x="2636838" y="2544762"/>
            <a:ext cx="1385888" cy="2239963"/>
          </a:xfrm>
          <a:custGeom>
            <a:avLst/>
            <a:gdLst>
              <a:gd name="T0" fmla="*/ 2147483647 w 1067"/>
              <a:gd name="T1" fmla="*/ 0 h 1722"/>
              <a:gd name="T2" fmla="*/ 2147483647 w 1067"/>
              <a:gd name="T3" fmla="*/ 2147483647 h 1722"/>
              <a:gd name="T4" fmla="*/ 2147483647 w 1067"/>
              <a:gd name="T5" fmla="*/ 2147483647 h 1722"/>
              <a:gd name="T6" fmla="*/ 2147483647 w 1067"/>
              <a:gd name="T7" fmla="*/ 2147483647 h 1722"/>
              <a:gd name="T8" fmla="*/ 2147483647 w 1067"/>
              <a:gd name="T9" fmla="*/ 2147483647 h 1722"/>
              <a:gd name="T10" fmla="*/ 0 w 1067"/>
              <a:gd name="T11" fmla="*/ 2147483647 h 1722"/>
              <a:gd name="T12" fmla="*/ 0 w 1067"/>
              <a:gd name="T13" fmla="*/ 2147483647 h 1722"/>
              <a:gd name="T14" fmla="*/ 2147483647 w 1067"/>
              <a:gd name="T15" fmla="*/ 2147483647 h 1722"/>
              <a:gd name="T16" fmla="*/ 2147483647 w 1067"/>
              <a:gd name="T17" fmla="*/ 2147483647 h 1722"/>
              <a:gd name="T18" fmla="*/ 2147483647 w 1067"/>
              <a:gd name="T19" fmla="*/ 2147483647 h 1722"/>
              <a:gd name="T20" fmla="*/ 2147483647 w 1067"/>
              <a:gd name="T21" fmla="*/ 2147483647 h 1722"/>
              <a:gd name="T22" fmla="*/ 2147483647 w 1067"/>
              <a:gd name="T23" fmla="*/ 2147483647 h 1722"/>
              <a:gd name="T24" fmla="*/ 2147483647 w 1067"/>
              <a:gd name="T25" fmla="*/ 2147483647 h 1722"/>
              <a:gd name="T26" fmla="*/ 2147483647 w 1067"/>
              <a:gd name="T27" fmla="*/ 2147483647 h 1722"/>
              <a:gd name="T28" fmla="*/ 0 w 1067"/>
              <a:gd name="T29" fmla="*/ 2147483647 h 1722"/>
              <a:gd name="T30" fmla="*/ 0 w 1067"/>
              <a:gd name="T31" fmla="*/ 2147483647 h 1722"/>
              <a:gd name="T32" fmla="*/ 0 w 1067"/>
              <a:gd name="T33" fmla="*/ 2147483647 h 1722"/>
              <a:gd name="T34" fmla="*/ 0 w 1067"/>
              <a:gd name="T35" fmla="*/ 2147483647 h 1722"/>
              <a:gd name="T36" fmla="*/ 0 w 1067"/>
              <a:gd name="T37" fmla="*/ 2147483647 h 1722"/>
              <a:gd name="T38" fmla="*/ 0 w 1067"/>
              <a:gd name="T39" fmla="*/ 2147483647 h 1722"/>
              <a:gd name="T40" fmla="*/ 2147483647 w 1067"/>
              <a:gd name="T41" fmla="*/ 2147483647 h 1722"/>
              <a:gd name="T42" fmla="*/ 2147483647 w 1067"/>
              <a:gd name="T43" fmla="*/ 2147483647 h 1722"/>
              <a:gd name="T44" fmla="*/ 2147483647 w 1067"/>
              <a:gd name="T45" fmla="*/ 2147483647 h 1722"/>
              <a:gd name="T46" fmla="*/ 2147483647 w 1067"/>
              <a:gd name="T47" fmla="*/ 2147483647 h 1722"/>
              <a:gd name="T48" fmla="*/ 2147483647 w 1067"/>
              <a:gd name="T49" fmla="*/ 2147483647 h 1722"/>
              <a:gd name="T50" fmla="*/ 2147483647 w 1067"/>
              <a:gd name="T51" fmla="*/ 2147483647 h 1722"/>
              <a:gd name="T52" fmla="*/ 2147483647 w 1067"/>
              <a:gd name="T53" fmla="*/ 2147483647 h 1722"/>
              <a:gd name="T54" fmla="*/ 2147483647 w 1067"/>
              <a:gd name="T55" fmla="*/ 2147483647 h 1722"/>
              <a:gd name="T56" fmla="*/ 2147483647 w 1067"/>
              <a:gd name="T57" fmla="*/ 2147483647 h 1722"/>
              <a:gd name="T58" fmla="*/ 2147483647 w 1067"/>
              <a:gd name="T59" fmla="*/ 2147483647 h 1722"/>
              <a:gd name="T60" fmla="*/ 2147483647 w 1067"/>
              <a:gd name="T61" fmla="*/ 2147483647 h 1722"/>
              <a:gd name="T62" fmla="*/ 2147483647 w 1067"/>
              <a:gd name="T63" fmla="*/ 2147483647 h 1722"/>
              <a:gd name="T64" fmla="*/ 2147483647 w 1067"/>
              <a:gd name="T65" fmla="*/ 2147483647 h 1722"/>
              <a:gd name="T66" fmla="*/ 2147483647 w 1067"/>
              <a:gd name="T67" fmla="*/ 2147483647 h 1722"/>
              <a:gd name="T68" fmla="*/ 2147483647 w 1067"/>
              <a:gd name="T69" fmla="*/ 2147483647 h 1722"/>
              <a:gd name="T70" fmla="*/ 2147483647 w 1067"/>
              <a:gd name="T71" fmla="*/ 2147483647 h 1722"/>
              <a:gd name="T72" fmla="*/ 2147483647 w 1067"/>
              <a:gd name="T73" fmla="*/ 2147483647 h 1722"/>
              <a:gd name="T74" fmla="*/ 2147483647 w 1067"/>
              <a:gd name="T75" fmla="*/ 2147483647 h 1722"/>
              <a:gd name="T76" fmla="*/ 2147483647 w 1067"/>
              <a:gd name="T77" fmla="*/ 2147483647 h 1722"/>
              <a:gd name="T78" fmla="*/ 2147483647 w 1067"/>
              <a:gd name="T79" fmla="*/ 2147483647 h 1722"/>
              <a:gd name="T80" fmla="*/ 2147483647 w 1067"/>
              <a:gd name="T81" fmla="*/ 2147483647 h 1722"/>
              <a:gd name="T82" fmla="*/ 2147483647 w 1067"/>
              <a:gd name="T83" fmla="*/ 2147483647 h 1722"/>
              <a:gd name="T84" fmla="*/ 2147483647 w 1067"/>
              <a:gd name="T85" fmla="*/ 2147483647 h 1722"/>
              <a:gd name="T86" fmla="*/ 2147483647 w 1067"/>
              <a:gd name="T87" fmla="*/ 2147483647 h 1722"/>
              <a:gd name="T88" fmla="*/ 2147483647 w 1067"/>
              <a:gd name="T89" fmla="*/ 2147483647 h 1722"/>
              <a:gd name="T90" fmla="*/ 2147483647 w 1067"/>
              <a:gd name="T91" fmla="*/ 2147483647 h 1722"/>
              <a:gd name="T92" fmla="*/ 2147483647 w 1067"/>
              <a:gd name="T93" fmla="*/ 0 h 172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1067"/>
              <a:gd name="T142" fmla="*/ 0 h 1722"/>
              <a:gd name="T143" fmla="*/ 1067 w 1067"/>
              <a:gd name="T144" fmla="*/ 1722 h 1722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1067" h="1722">
                <a:moveTo>
                  <a:pt x="535" y="0"/>
                </a:moveTo>
                <a:cubicBezTo>
                  <a:pt x="464" y="0"/>
                  <a:pt x="406" y="58"/>
                  <a:pt x="406" y="130"/>
                </a:cubicBezTo>
                <a:cubicBezTo>
                  <a:pt x="406" y="168"/>
                  <a:pt x="422" y="202"/>
                  <a:pt x="447" y="226"/>
                </a:cubicBezTo>
                <a:cubicBezTo>
                  <a:pt x="452" y="245"/>
                  <a:pt x="457" y="266"/>
                  <a:pt x="457" y="288"/>
                </a:cubicBezTo>
                <a:cubicBezTo>
                  <a:pt x="457" y="306"/>
                  <a:pt x="453" y="319"/>
                  <a:pt x="449" y="328"/>
                </a:cubicBezTo>
                <a:cubicBezTo>
                  <a:pt x="0" y="328"/>
                  <a:pt x="0" y="328"/>
                  <a:pt x="0" y="328"/>
                </a:cubicBezTo>
                <a:cubicBezTo>
                  <a:pt x="0" y="777"/>
                  <a:pt x="0" y="777"/>
                  <a:pt x="0" y="777"/>
                </a:cubicBezTo>
                <a:cubicBezTo>
                  <a:pt x="9" y="781"/>
                  <a:pt x="21" y="784"/>
                  <a:pt x="40" y="784"/>
                </a:cubicBezTo>
                <a:cubicBezTo>
                  <a:pt x="62" y="784"/>
                  <a:pt x="83" y="780"/>
                  <a:pt x="102" y="775"/>
                </a:cubicBezTo>
                <a:cubicBezTo>
                  <a:pt x="126" y="749"/>
                  <a:pt x="160" y="733"/>
                  <a:pt x="197" y="733"/>
                </a:cubicBezTo>
                <a:cubicBezTo>
                  <a:pt x="270" y="733"/>
                  <a:pt x="328" y="791"/>
                  <a:pt x="328" y="862"/>
                </a:cubicBezTo>
                <a:cubicBezTo>
                  <a:pt x="328" y="934"/>
                  <a:pt x="270" y="992"/>
                  <a:pt x="197" y="992"/>
                </a:cubicBezTo>
                <a:cubicBezTo>
                  <a:pt x="160" y="992"/>
                  <a:pt x="126" y="976"/>
                  <a:pt x="102" y="951"/>
                </a:cubicBezTo>
                <a:cubicBezTo>
                  <a:pt x="83" y="946"/>
                  <a:pt x="62" y="941"/>
                  <a:pt x="40" y="941"/>
                </a:cubicBezTo>
                <a:cubicBezTo>
                  <a:pt x="21" y="941"/>
                  <a:pt x="9" y="944"/>
                  <a:pt x="0" y="949"/>
                </a:cubicBezTo>
                <a:cubicBezTo>
                  <a:pt x="0" y="1394"/>
                  <a:pt x="0" y="1394"/>
                  <a:pt x="0" y="1394"/>
                </a:cubicBezTo>
                <a:cubicBezTo>
                  <a:pt x="0" y="1394"/>
                  <a:pt x="0" y="1394"/>
                  <a:pt x="0" y="1394"/>
                </a:cubicBezTo>
                <a:cubicBezTo>
                  <a:pt x="0" y="1394"/>
                  <a:pt x="0" y="1394"/>
                  <a:pt x="0" y="1394"/>
                </a:cubicBezTo>
                <a:cubicBezTo>
                  <a:pt x="0" y="1394"/>
                  <a:pt x="0" y="1394"/>
                  <a:pt x="0" y="1394"/>
                </a:cubicBezTo>
                <a:cubicBezTo>
                  <a:pt x="0" y="1394"/>
                  <a:pt x="0" y="1394"/>
                  <a:pt x="0" y="1394"/>
                </a:cubicBezTo>
                <a:cubicBezTo>
                  <a:pt x="446" y="1394"/>
                  <a:pt x="446" y="1394"/>
                  <a:pt x="446" y="1394"/>
                </a:cubicBezTo>
                <a:cubicBezTo>
                  <a:pt x="450" y="1403"/>
                  <a:pt x="453" y="1415"/>
                  <a:pt x="453" y="1434"/>
                </a:cubicBezTo>
                <a:cubicBezTo>
                  <a:pt x="453" y="1456"/>
                  <a:pt x="449" y="1477"/>
                  <a:pt x="444" y="1497"/>
                </a:cubicBezTo>
                <a:cubicBezTo>
                  <a:pt x="419" y="1520"/>
                  <a:pt x="403" y="1554"/>
                  <a:pt x="403" y="1592"/>
                </a:cubicBezTo>
                <a:cubicBezTo>
                  <a:pt x="403" y="1664"/>
                  <a:pt x="461" y="1722"/>
                  <a:pt x="532" y="1722"/>
                </a:cubicBezTo>
                <a:cubicBezTo>
                  <a:pt x="603" y="1722"/>
                  <a:pt x="661" y="1664"/>
                  <a:pt x="661" y="1592"/>
                </a:cubicBezTo>
                <a:cubicBezTo>
                  <a:pt x="661" y="1554"/>
                  <a:pt x="645" y="1520"/>
                  <a:pt x="620" y="1496"/>
                </a:cubicBezTo>
                <a:cubicBezTo>
                  <a:pt x="615" y="1477"/>
                  <a:pt x="610" y="1456"/>
                  <a:pt x="610" y="1434"/>
                </a:cubicBezTo>
                <a:cubicBezTo>
                  <a:pt x="610" y="1415"/>
                  <a:pt x="614" y="1403"/>
                  <a:pt x="618" y="1394"/>
                </a:cubicBezTo>
                <a:cubicBezTo>
                  <a:pt x="1067" y="1394"/>
                  <a:pt x="1067" y="1394"/>
                  <a:pt x="1067" y="1394"/>
                </a:cubicBezTo>
                <a:cubicBezTo>
                  <a:pt x="1067" y="945"/>
                  <a:pt x="1067" y="945"/>
                  <a:pt x="1067" y="945"/>
                </a:cubicBezTo>
                <a:cubicBezTo>
                  <a:pt x="1058" y="941"/>
                  <a:pt x="1046" y="938"/>
                  <a:pt x="1028" y="938"/>
                </a:cubicBezTo>
                <a:cubicBezTo>
                  <a:pt x="1006" y="938"/>
                  <a:pt x="985" y="942"/>
                  <a:pt x="965" y="947"/>
                </a:cubicBezTo>
                <a:cubicBezTo>
                  <a:pt x="942" y="973"/>
                  <a:pt x="908" y="989"/>
                  <a:pt x="870" y="989"/>
                </a:cubicBezTo>
                <a:cubicBezTo>
                  <a:pt x="798" y="989"/>
                  <a:pt x="739" y="931"/>
                  <a:pt x="739" y="859"/>
                </a:cubicBezTo>
                <a:cubicBezTo>
                  <a:pt x="739" y="788"/>
                  <a:pt x="798" y="730"/>
                  <a:pt x="870" y="730"/>
                </a:cubicBezTo>
                <a:cubicBezTo>
                  <a:pt x="907" y="730"/>
                  <a:pt x="941" y="746"/>
                  <a:pt x="965" y="771"/>
                </a:cubicBezTo>
                <a:cubicBezTo>
                  <a:pt x="984" y="776"/>
                  <a:pt x="1005" y="781"/>
                  <a:pt x="1028" y="781"/>
                </a:cubicBezTo>
                <a:cubicBezTo>
                  <a:pt x="1046" y="781"/>
                  <a:pt x="1058" y="777"/>
                  <a:pt x="1067" y="773"/>
                </a:cubicBezTo>
                <a:cubicBezTo>
                  <a:pt x="1067" y="328"/>
                  <a:pt x="1067" y="328"/>
                  <a:pt x="1067" y="328"/>
                </a:cubicBezTo>
                <a:cubicBezTo>
                  <a:pt x="1067" y="328"/>
                  <a:pt x="1067" y="328"/>
                  <a:pt x="1067" y="328"/>
                </a:cubicBezTo>
                <a:cubicBezTo>
                  <a:pt x="1067" y="328"/>
                  <a:pt x="1067" y="328"/>
                  <a:pt x="1067" y="328"/>
                </a:cubicBezTo>
                <a:cubicBezTo>
                  <a:pt x="621" y="328"/>
                  <a:pt x="621" y="328"/>
                  <a:pt x="621" y="328"/>
                </a:cubicBezTo>
                <a:cubicBezTo>
                  <a:pt x="617" y="319"/>
                  <a:pt x="614" y="306"/>
                  <a:pt x="614" y="288"/>
                </a:cubicBezTo>
                <a:cubicBezTo>
                  <a:pt x="614" y="266"/>
                  <a:pt x="618" y="245"/>
                  <a:pt x="624" y="225"/>
                </a:cubicBezTo>
                <a:cubicBezTo>
                  <a:pt x="649" y="201"/>
                  <a:pt x="664" y="168"/>
                  <a:pt x="664" y="130"/>
                </a:cubicBezTo>
                <a:cubicBezTo>
                  <a:pt x="664" y="58"/>
                  <a:pt x="606" y="0"/>
                  <a:pt x="535" y="0"/>
                </a:cubicBezTo>
              </a:path>
            </a:pathLst>
          </a:custGeom>
          <a:solidFill>
            <a:srgbClr val="00B415"/>
          </a:solidFill>
          <a:ln w="12700">
            <a:solidFill>
              <a:srgbClr val="6C6458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84" name="Freeform 5"/>
          <p:cNvSpPr>
            <a:spLocks/>
          </p:cNvSpPr>
          <p:nvPr/>
        </p:nvSpPr>
        <p:spPr bwMode="auto">
          <a:xfrm rot="10800000">
            <a:off x="1295400" y="2514600"/>
            <a:ext cx="1387475" cy="2239963"/>
          </a:xfrm>
          <a:custGeom>
            <a:avLst/>
            <a:gdLst>
              <a:gd name="T0" fmla="*/ 2147483647 w 1067"/>
              <a:gd name="T1" fmla="*/ 0 h 1722"/>
              <a:gd name="T2" fmla="*/ 2147483647 w 1067"/>
              <a:gd name="T3" fmla="*/ 2147483647 h 1722"/>
              <a:gd name="T4" fmla="*/ 2147483647 w 1067"/>
              <a:gd name="T5" fmla="*/ 2147483647 h 1722"/>
              <a:gd name="T6" fmla="*/ 2147483647 w 1067"/>
              <a:gd name="T7" fmla="*/ 2147483647 h 1722"/>
              <a:gd name="T8" fmla="*/ 2147483647 w 1067"/>
              <a:gd name="T9" fmla="*/ 2147483647 h 1722"/>
              <a:gd name="T10" fmla="*/ 0 w 1067"/>
              <a:gd name="T11" fmla="*/ 2147483647 h 1722"/>
              <a:gd name="T12" fmla="*/ 0 w 1067"/>
              <a:gd name="T13" fmla="*/ 2147483647 h 1722"/>
              <a:gd name="T14" fmla="*/ 2147483647 w 1067"/>
              <a:gd name="T15" fmla="*/ 2147483647 h 1722"/>
              <a:gd name="T16" fmla="*/ 2147483647 w 1067"/>
              <a:gd name="T17" fmla="*/ 2147483647 h 1722"/>
              <a:gd name="T18" fmla="*/ 2147483647 w 1067"/>
              <a:gd name="T19" fmla="*/ 2147483647 h 1722"/>
              <a:gd name="T20" fmla="*/ 2147483647 w 1067"/>
              <a:gd name="T21" fmla="*/ 2147483647 h 1722"/>
              <a:gd name="T22" fmla="*/ 2147483647 w 1067"/>
              <a:gd name="T23" fmla="*/ 2147483647 h 1722"/>
              <a:gd name="T24" fmla="*/ 2147483647 w 1067"/>
              <a:gd name="T25" fmla="*/ 2147483647 h 1722"/>
              <a:gd name="T26" fmla="*/ 2147483647 w 1067"/>
              <a:gd name="T27" fmla="*/ 2147483647 h 1722"/>
              <a:gd name="T28" fmla="*/ 0 w 1067"/>
              <a:gd name="T29" fmla="*/ 2147483647 h 1722"/>
              <a:gd name="T30" fmla="*/ 0 w 1067"/>
              <a:gd name="T31" fmla="*/ 2147483647 h 1722"/>
              <a:gd name="T32" fmla="*/ 0 w 1067"/>
              <a:gd name="T33" fmla="*/ 2147483647 h 1722"/>
              <a:gd name="T34" fmla="*/ 0 w 1067"/>
              <a:gd name="T35" fmla="*/ 2147483647 h 1722"/>
              <a:gd name="T36" fmla="*/ 0 w 1067"/>
              <a:gd name="T37" fmla="*/ 2147483647 h 1722"/>
              <a:gd name="T38" fmla="*/ 0 w 1067"/>
              <a:gd name="T39" fmla="*/ 2147483647 h 1722"/>
              <a:gd name="T40" fmla="*/ 2147483647 w 1067"/>
              <a:gd name="T41" fmla="*/ 2147483647 h 1722"/>
              <a:gd name="T42" fmla="*/ 2147483647 w 1067"/>
              <a:gd name="T43" fmla="*/ 2147483647 h 1722"/>
              <a:gd name="T44" fmla="*/ 2147483647 w 1067"/>
              <a:gd name="T45" fmla="*/ 2147483647 h 1722"/>
              <a:gd name="T46" fmla="*/ 2147483647 w 1067"/>
              <a:gd name="T47" fmla="*/ 2147483647 h 1722"/>
              <a:gd name="T48" fmla="*/ 2147483647 w 1067"/>
              <a:gd name="T49" fmla="*/ 2147483647 h 1722"/>
              <a:gd name="T50" fmla="*/ 2147483647 w 1067"/>
              <a:gd name="T51" fmla="*/ 2147483647 h 1722"/>
              <a:gd name="T52" fmla="*/ 2147483647 w 1067"/>
              <a:gd name="T53" fmla="*/ 2147483647 h 1722"/>
              <a:gd name="T54" fmla="*/ 2147483647 w 1067"/>
              <a:gd name="T55" fmla="*/ 2147483647 h 1722"/>
              <a:gd name="T56" fmla="*/ 2147483647 w 1067"/>
              <a:gd name="T57" fmla="*/ 2147483647 h 1722"/>
              <a:gd name="T58" fmla="*/ 2147483647 w 1067"/>
              <a:gd name="T59" fmla="*/ 2147483647 h 1722"/>
              <a:gd name="T60" fmla="*/ 2147483647 w 1067"/>
              <a:gd name="T61" fmla="*/ 2147483647 h 1722"/>
              <a:gd name="T62" fmla="*/ 2147483647 w 1067"/>
              <a:gd name="T63" fmla="*/ 2147483647 h 1722"/>
              <a:gd name="T64" fmla="*/ 2147483647 w 1067"/>
              <a:gd name="T65" fmla="*/ 2147483647 h 1722"/>
              <a:gd name="T66" fmla="*/ 2147483647 w 1067"/>
              <a:gd name="T67" fmla="*/ 2147483647 h 1722"/>
              <a:gd name="T68" fmla="*/ 2147483647 w 1067"/>
              <a:gd name="T69" fmla="*/ 2147483647 h 1722"/>
              <a:gd name="T70" fmla="*/ 2147483647 w 1067"/>
              <a:gd name="T71" fmla="*/ 2147483647 h 1722"/>
              <a:gd name="T72" fmla="*/ 2147483647 w 1067"/>
              <a:gd name="T73" fmla="*/ 2147483647 h 1722"/>
              <a:gd name="T74" fmla="*/ 2147483647 w 1067"/>
              <a:gd name="T75" fmla="*/ 2147483647 h 1722"/>
              <a:gd name="T76" fmla="*/ 2147483647 w 1067"/>
              <a:gd name="T77" fmla="*/ 2147483647 h 1722"/>
              <a:gd name="T78" fmla="*/ 2147483647 w 1067"/>
              <a:gd name="T79" fmla="*/ 2147483647 h 1722"/>
              <a:gd name="T80" fmla="*/ 2147483647 w 1067"/>
              <a:gd name="T81" fmla="*/ 2147483647 h 1722"/>
              <a:gd name="T82" fmla="*/ 2147483647 w 1067"/>
              <a:gd name="T83" fmla="*/ 2147483647 h 1722"/>
              <a:gd name="T84" fmla="*/ 2147483647 w 1067"/>
              <a:gd name="T85" fmla="*/ 2147483647 h 1722"/>
              <a:gd name="T86" fmla="*/ 2147483647 w 1067"/>
              <a:gd name="T87" fmla="*/ 2147483647 h 1722"/>
              <a:gd name="T88" fmla="*/ 2147483647 w 1067"/>
              <a:gd name="T89" fmla="*/ 2147483647 h 1722"/>
              <a:gd name="T90" fmla="*/ 2147483647 w 1067"/>
              <a:gd name="T91" fmla="*/ 2147483647 h 1722"/>
              <a:gd name="T92" fmla="*/ 2147483647 w 1067"/>
              <a:gd name="T93" fmla="*/ 0 h 172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1067"/>
              <a:gd name="T142" fmla="*/ 0 h 1722"/>
              <a:gd name="T143" fmla="*/ 1067 w 1067"/>
              <a:gd name="T144" fmla="*/ 1722 h 1722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1067" h="1722">
                <a:moveTo>
                  <a:pt x="535" y="0"/>
                </a:moveTo>
                <a:cubicBezTo>
                  <a:pt x="464" y="0"/>
                  <a:pt x="406" y="58"/>
                  <a:pt x="406" y="130"/>
                </a:cubicBezTo>
                <a:cubicBezTo>
                  <a:pt x="406" y="168"/>
                  <a:pt x="422" y="202"/>
                  <a:pt x="447" y="226"/>
                </a:cubicBezTo>
                <a:cubicBezTo>
                  <a:pt x="452" y="245"/>
                  <a:pt x="457" y="266"/>
                  <a:pt x="457" y="288"/>
                </a:cubicBezTo>
                <a:cubicBezTo>
                  <a:pt x="457" y="306"/>
                  <a:pt x="453" y="319"/>
                  <a:pt x="449" y="328"/>
                </a:cubicBezTo>
                <a:cubicBezTo>
                  <a:pt x="0" y="328"/>
                  <a:pt x="0" y="328"/>
                  <a:pt x="0" y="328"/>
                </a:cubicBezTo>
                <a:cubicBezTo>
                  <a:pt x="0" y="777"/>
                  <a:pt x="0" y="777"/>
                  <a:pt x="0" y="777"/>
                </a:cubicBezTo>
                <a:cubicBezTo>
                  <a:pt x="9" y="781"/>
                  <a:pt x="21" y="784"/>
                  <a:pt x="40" y="784"/>
                </a:cubicBezTo>
                <a:cubicBezTo>
                  <a:pt x="62" y="784"/>
                  <a:pt x="83" y="780"/>
                  <a:pt x="102" y="775"/>
                </a:cubicBezTo>
                <a:cubicBezTo>
                  <a:pt x="126" y="749"/>
                  <a:pt x="160" y="733"/>
                  <a:pt x="197" y="733"/>
                </a:cubicBezTo>
                <a:cubicBezTo>
                  <a:pt x="270" y="733"/>
                  <a:pt x="328" y="791"/>
                  <a:pt x="328" y="862"/>
                </a:cubicBezTo>
                <a:cubicBezTo>
                  <a:pt x="328" y="934"/>
                  <a:pt x="270" y="992"/>
                  <a:pt x="197" y="992"/>
                </a:cubicBezTo>
                <a:cubicBezTo>
                  <a:pt x="160" y="992"/>
                  <a:pt x="126" y="976"/>
                  <a:pt x="102" y="951"/>
                </a:cubicBezTo>
                <a:cubicBezTo>
                  <a:pt x="83" y="946"/>
                  <a:pt x="62" y="941"/>
                  <a:pt x="40" y="941"/>
                </a:cubicBezTo>
                <a:cubicBezTo>
                  <a:pt x="21" y="941"/>
                  <a:pt x="9" y="944"/>
                  <a:pt x="0" y="949"/>
                </a:cubicBezTo>
                <a:cubicBezTo>
                  <a:pt x="0" y="1394"/>
                  <a:pt x="0" y="1394"/>
                  <a:pt x="0" y="1394"/>
                </a:cubicBezTo>
                <a:cubicBezTo>
                  <a:pt x="0" y="1394"/>
                  <a:pt x="0" y="1394"/>
                  <a:pt x="0" y="1394"/>
                </a:cubicBezTo>
                <a:cubicBezTo>
                  <a:pt x="0" y="1394"/>
                  <a:pt x="0" y="1394"/>
                  <a:pt x="0" y="1394"/>
                </a:cubicBezTo>
                <a:cubicBezTo>
                  <a:pt x="0" y="1394"/>
                  <a:pt x="0" y="1394"/>
                  <a:pt x="0" y="1394"/>
                </a:cubicBezTo>
                <a:cubicBezTo>
                  <a:pt x="0" y="1394"/>
                  <a:pt x="0" y="1394"/>
                  <a:pt x="0" y="1394"/>
                </a:cubicBezTo>
                <a:cubicBezTo>
                  <a:pt x="446" y="1394"/>
                  <a:pt x="446" y="1394"/>
                  <a:pt x="446" y="1394"/>
                </a:cubicBezTo>
                <a:cubicBezTo>
                  <a:pt x="450" y="1403"/>
                  <a:pt x="453" y="1415"/>
                  <a:pt x="453" y="1434"/>
                </a:cubicBezTo>
                <a:cubicBezTo>
                  <a:pt x="453" y="1456"/>
                  <a:pt x="449" y="1477"/>
                  <a:pt x="444" y="1497"/>
                </a:cubicBezTo>
                <a:cubicBezTo>
                  <a:pt x="419" y="1520"/>
                  <a:pt x="403" y="1554"/>
                  <a:pt x="403" y="1592"/>
                </a:cubicBezTo>
                <a:cubicBezTo>
                  <a:pt x="403" y="1664"/>
                  <a:pt x="461" y="1722"/>
                  <a:pt x="532" y="1722"/>
                </a:cubicBezTo>
                <a:cubicBezTo>
                  <a:pt x="603" y="1722"/>
                  <a:pt x="661" y="1664"/>
                  <a:pt x="661" y="1592"/>
                </a:cubicBezTo>
                <a:cubicBezTo>
                  <a:pt x="661" y="1554"/>
                  <a:pt x="645" y="1520"/>
                  <a:pt x="620" y="1496"/>
                </a:cubicBezTo>
                <a:cubicBezTo>
                  <a:pt x="615" y="1477"/>
                  <a:pt x="610" y="1456"/>
                  <a:pt x="610" y="1434"/>
                </a:cubicBezTo>
                <a:cubicBezTo>
                  <a:pt x="610" y="1415"/>
                  <a:pt x="614" y="1403"/>
                  <a:pt x="618" y="1394"/>
                </a:cubicBezTo>
                <a:cubicBezTo>
                  <a:pt x="1067" y="1394"/>
                  <a:pt x="1067" y="1394"/>
                  <a:pt x="1067" y="1394"/>
                </a:cubicBezTo>
                <a:cubicBezTo>
                  <a:pt x="1067" y="945"/>
                  <a:pt x="1067" y="945"/>
                  <a:pt x="1067" y="945"/>
                </a:cubicBezTo>
                <a:cubicBezTo>
                  <a:pt x="1058" y="941"/>
                  <a:pt x="1046" y="938"/>
                  <a:pt x="1028" y="938"/>
                </a:cubicBezTo>
                <a:cubicBezTo>
                  <a:pt x="1006" y="938"/>
                  <a:pt x="985" y="942"/>
                  <a:pt x="965" y="947"/>
                </a:cubicBezTo>
                <a:cubicBezTo>
                  <a:pt x="942" y="973"/>
                  <a:pt x="908" y="989"/>
                  <a:pt x="870" y="989"/>
                </a:cubicBezTo>
                <a:cubicBezTo>
                  <a:pt x="798" y="989"/>
                  <a:pt x="739" y="931"/>
                  <a:pt x="739" y="859"/>
                </a:cubicBezTo>
                <a:cubicBezTo>
                  <a:pt x="739" y="788"/>
                  <a:pt x="798" y="730"/>
                  <a:pt x="870" y="730"/>
                </a:cubicBezTo>
                <a:cubicBezTo>
                  <a:pt x="907" y="730"/>
                  <a:pt x="941" y="746"/>
                  <a:pt x="965" y="771"/>
                </a:cubicBezTo>
                <a:cubicBezTo>
                  <a:pt x="984" y="776"/>
                  <a:pt x="1005" y="781"/>
                  <a:pt x="1028" y="781"/>
                </a:cubicBezTo>
                <a:cubicBezTo>
                  <a:pt x="1046" y="781"/>
                  <a:pt x="1058" y="777"/>
                  <a:pt x="1067" y="773"/>
                </a:cubicBezTo>
                <a:cubicBezTo>
                  <a:pt x="1067" y="328"/>
                  <a:pt x="1067" y="328"/>
                  <a:pt x="1067" y="328"/>
                </a:cubicBezTo>
                <a:cubicBezTo>
                  <a:pt x="1067" y="328"/>
                  <a:pt x="1067" y="328"/>
                  <a:pt x="1067" y="328"/>
                </a:cubicBezTo>
                <a:cubicBezTo>
                  <a:pt x="1067" y="328"/>
                  <a:pt x="1067" y="328"/>
                  <a:pt x="1067" y="328"/>
                </a:cubicBezTo>
                <a:cubicBezTo>
                  <a:pt x="621" y="328"/>
                  <a:pt x="621" y="328"/>
                  <a:pt x="621" y="328"/>
                </a:cubicBezTo>
                <a:cubicBezTo>
                  <a:pt x="617" y="319"/>
                  <a:pt x="614" y="306"/>
                  <a:pt x="614" y="288"/>
                </a:cubicBezTo>
                <a:cubicBezTo>
                  <a:pt x="614" y="266"/>
                  <a:pt x="618" y="245"/>
                  <a:pt x="624" y="225"/>
                </a:cubicBezTo>
                <a:cubicBezTo>
                  <a:pt x="649" y="201"/>
                  <a:pt x="664" y="168"/>
                  <a:pt x="664" y="130"/>
                </a:cubicBezTo>
                <a:cubicBezTo>
                  <a:pt x="664" y="58"/>
                  <a:pt x="606" y="0"/>
                  <a:pt x="535" y="0"/>
                </a:cubicBezTo>
              </a:path>
            </a:pathLst>
          </a:custGeom>
          <a:solidFill>
            <a:srgbClr val="0091EA"/>
          </a:solidFill>
          <a:ln w="12700">
            <a:solidFill>
              <a:srgbClr val="593F2D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85" name="Freeform 5"/>
          <p:cNvSpPr>
            <a:spLocks/>
          </p:cNvSpPr>
          <p:nvPr/>
        </p:nvSpPr>
        <p:spPr bwMode="auto">
          <a:xfrm>
            <a:off x="6827838" y="2530475"/>
            <a:ext cx="1385887" cy="2239963"/>
          </a:xfrm>
          <a:custGeom>
            <a:avLst/>
            <a:gdLst>
              <a:gd name="T0" fmla="*/ 2147483647 w 1067"/>
              <a:gd name="T1" fmla="*/ 0 h 1722"/>
              <a:gd name="T2" fmla="*/ 2147483647 w 1067"/>
              <a:gd name="T3" fmla="*/ 2147483647 h 1722"/>
              <a:gd name="T4" fmla="*/ 2147483647 w 1067"/>
              <a:gd name="T5" fmla="*/ 2147483647 h 1722"/>
              <a:gd name="T6" fmla="*/ 2147483647 w 1067"/>
              <a:gd name="T7" fmla="*/ 2147483647 h 1722"/>
              <a:gd name="T8" fmla="*/ 2147483647 w 1067"/>
              <a:gd name="T9" fmla="*/ 2147483647 h 1722"/>
              <a:gd name="T10" fmla="*/ 0 w 1067"/>
              <a:gd name="T11" fmla="*/ 2147483647 h 1722"/>
              <a:gd name="T12" fmla="*/ 0 w 1067"/>
              <a:gd name="T13" fmla="*/ 2147483647 h 1722"/>
              <a:gd name="T14" fmla="*/ 2147483647 w 1067"/>
              <a:gd name="T15" fmla="*/ 2147483647 h 1722"/>
              <a:gd name="T16" fmla="*/ 2147483647 w 1067"/>
              <a:gd name="T17" fmla="*/ 2147483647 h 1722"/>
              <a:gd name="T18" fmla="*/ 2147483647 w 1067"/>
              <a:gd name="T19" fmla="*/ 2147483647 h 1722"/>
              <a:gd name="T20" fmla="*/ 2147483647 w 1067"/>
              <a:gd name="T21" fmla="*/ 2147483647 h 1722"/>
              <a:gd name="T22" fmla="*/ 2147483647 w 1067"/>
              <a:gd name="T23" fmla="*/ 2147483647 h 1722"/>
              <a:gd name="T24" fmla="*/ 2147483647 w 1067"/>
              <a:gd name="T25" fmla="*/ 2147483647 h 1722"/>
              <a:gd name="T26" fmla="*/ 2147483647 w 1067"/>
              <a:gd name="T27" fmla="*/ 2147483647 h 1722"/>
              <a:gd name="T28" fmla="*/ 0 w 1067"/>
              <a:gd name="T29" fmla="*/ 2147483647 h 1722"/>
              <a:gd name="T30" fmla="*/ 0 w 1067"/>
              <a:gd name="T31" fmla="*/ 2147483647 h 1722"/>
              <a:gd name="T32" fmla="*/ 0 w 1067"/>
              <a:gd name="T33" fmla="*/ 2147483647 h 1722"/>
              <a:gd name="T34" fmla="*/ 0 w 1067"/>
              <a:gd name="T35" fmla="*/ 2147483647 h 1722"/>
              <a:gd name="T36" fmla="*/ 0 w 1067"/>
              <a:gd name="T37" fmla="*/ 2147483647 h 1722"/>
              <a:gd name="T38" fmla="*/ 0 w 1067"/>
              <a:gd name="T39" fmla="*/ 2147483647 h 1722"/>
              <a:gd name="T40" fmla="*/ 2147483647 w 1067"/>
              <a:gd name="T41" fmla="*/ 2147483647 h 1722"/>
              <a:gd name="T42" fmla="*/ 2147483647 w 1067"/>
              <a:gd name="T43" fmla="*/ 2147483647 h 1722"/>
              <a:gd name="T44" fmla="*/ 2147483647 w 1067"/>
              <a:gd name="T45" fmla="*/ 2147483647 h 1722"/>
              <a:gd name="T46" fmla="*/ 2147483647 w 1067"/>
              <a:gd name="T47" fmla="*/ 2147483647 h 1722"/>
              <a:gd name="T48" fmla="*/ 2147483647 w 1067"/>
              <a:gd name="T49" fmla="*/ 2147483647 h 1722"/>
              <a:gd name="T50" fmla="*/ 2147483647 w 1067"/>
              <a:gd name="T51" fmla="*/ 2147483647 h 1722"/>
              <a:gd name="T52" fmla="*/ 2147483647 w 1067"/>
              <a:gd name="T53" fmla="*/ 2147483647 h 1722"/>
              <a:gd name="T54" fmla="*/ 2147483647 w 1067"/>
              <a:gd name="T55" fmla="*/ 2147483647 h 1722"/>
              <a:gd name="T56" fmla="*/ 2147483647 w 1067"/>
              <a:gd name="T57" fmla="*/ 2147483647 h 1722"/>
              <a:gd name="T58" fmla="*/ 2147483647 w 1067"/>
              <a:gd name="T59" fmla="*/ 2147483647 h 1722"/>
              <a:gd name="T60" fmla="*/ 2147483647 w 1067"/>
              <a:gd name="T61" fmla="*/ 2147483647 h 1722"/>
              <a:gd name="T62" fmla="*/ 2147483647 w 1067"/>
              <a:gd name="T63" fmla="*/ 2147483647 h 1722"/>
              <a:gd name="T64" fmla="*/ 2147483647 w 1067"/>
              <a:gd name="T65" fmla="*/ 2147483647 h 1722"/>
              <a:gd name="T66" fmla="*/ 2147483647 w 1067"/>
              <a:gd name="T67" fmla="*/ 2147483647 h 1722"/>
              <a:gd name="T68" fmla="*/ 2147483647 w 1067"/>
              <a:gd name="T69" fmla="*/ 2147483647 h 1722"/>
              <a:gd name="T70" fmla="*/ 2147483647 w 1067"/>
              <a:gd name="T71" fmla="*/ 2147483647 h 1722"/>
              <a:gd name="T72" fmla="*/ 2147483647 w 1067"/>
              <a:gd name="T73" fmla="*/ 2147483647 h 1722"/>
              <a:gd name="T74" fmla="*/ 2147483647 w 1067"/>
              <a:gd name="T75" fmla="*/ 2147483647 h 1722"/>
              <a:gd name="T76" fmla="*/ 2147483647 w 1067"/>
              <a:gd name="T77" fmla="*/ 2147483647 h 1722"/>
              <a:gd name="T78" fmla="*/ 2147483647 w 1067"/>
              <a:gd name="T79" fmla="*/ 2147483647 h 1722"/>
              <a:gd name="T80" fmla="*/ 2147483647 w 1067"/>
              <a:gd name="T81" fmla="*/ 2147483647 h 1722"/>
              <a:gd name="T82" fmla="*/ 2147483647 w 1067"/>
              <a:gd name="T83" fmla="*/ 2147483647 h 1722"/>
              <a:gd name="T84" fmla="*/ 2147483647 w 1067"/>
              <a:gd name="T85" fmla="*/ 2147483647 h 1722"/>
              <a:gd name="T86" fmla="*/ 2147483647 w 1067"/>
              <a:gd name="T87" fmla="*/ 2147483647 h 1722"/>
              <a:gd name="T88" fmla="*/ 2147483647 w 1067"/>
              <a:gd name="T89" fmla="*/ 2147483647 h 1722"/>
              <a:gd name="T90" fmla="*/ 2147483647 w 1067"/>
              <a:gd name="T91" fmla="*/ 2147483647 h 1722"/>
              <a:gd name="T92" fmla="*/ 2147483647 w 1067"/>
              <a:gd name="T93" fmla="*/ 0 h 172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1067"/>
              <a:gd name="T142" fmla="*/ 0 h 1722"/>
              <a:gd name="T143" fmla="*/ 1067 w 1067"/>
              <a:gd name="T144" fmla="*/ 1722 h 1722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1067" h="1722">
                <a:moveTo>
                  <a:pt x="535" y="0"/>
                </a:moveTo>
                <a:cubicBezTo>
                  <a:pt x="464" y="0"/>
                  <a:pt x="406" y="58"/>
                  <a:pt x="406" y="130"/>
                </a:cubicBezTo>
                <a:cubicBezTo>
                  <a:pt x="406" y="168"/>
                  <a:pt x="422" y="202"/>
                  <a:pt x="447" y="226"/>
                </a:cubicBezTo>
                <a:cubicBezTo>
                  <a:pt x="452" y="245"/>
                  <a:pt x="457" y="266"/>
                  <a:pt x="457" y="288"/>
                </a:cubicBezTo>
                <a:cubicBezTo>
                  <a:pt x="457" y="306"/>
                  <a:pt x="453" y="319"/>
                  <a:pt x="449" y="328"/>
                </a:cubicBezTo>
                <a:cubicBezTo>
                  <a:pt x="0" y="328"/>
                  <a:pt x="0" y="328"/>
                  <a:pt x="0" y="328"/>
                </a:cubicBezTo>
                <a:cubicBezTo>
                  <a:pt x="0" y="777"/>
                  <a:pt x="0" y="777"/>
                  <a:pt x="0" y="777"/>
                </a:cubicBezTo>
                <a:cubicBezTo>
                  <a:pt x="9" y="781"/>
                  <a:pt x="21" y="784"/>
                  <a:pt x="40" y="784"/>
                </a:cubicBezTo>
                <a:cubicBezTo>
                  <a:pt x="62" y="784"/>
                  <a:pt x="83" y="780"/>
                  <a:pt x="102" y="775"/>
                </a:cubicBezTo>
                <a:cubicBezTo>
                  <a:pt x="126" y="749"/>
                  <a:pt x="160" y="733"/>
                  <a:pt x="197" y="733"/>
                </a:cubicBezTo>
                <a:cubicBezTo>
                  <a:pt x="270" y="733"/>
                  <a:pt x="328" y="791"/>
                  <a:pt x="328" y="862"/>
                </a:cubicBezTo>
                <a:cubicBezTo>
                  <a:pt x="328" y="934"/>
                  <a:pt x="270" y="992"/>
                  <a:pt x="197" y="992"/>
                </a:cubicBezTo>
                <a:cubicBezTo>
                  <a:pt x="160" y="992"/>
                  <a:pt x="126" y="976"/>
                  <a:pt x="102" y="951"/>
                </a:cubicBezTo>
                <a:cubicBezTo>
                  <a:pt x="83" y="946"/>
                  <a:pt x="62" y="941"/>
                  <a:pt x="40" y="941"/>
                </a:cubicBezTo>
                <a:cubicBezTo>
                  <a:pt x="21" y="941"/>
                  <a:pt x="9" y="944"/>
                  <a:pt x="0" y="949"/>
                </a:cubicBezTo>
                <a:cubicBezTo>
                  <a:pt x="0" y="1394"/>
                  <a:pt x="0" y="1394"/>
                  <a:pt x="0" y="1394"/>
                </a:cubicBezTo>
                <a:cubicBezTo>
                  <a:pt x="0" y="1394"/>
                  <a:pt x="0" y="1394"/>
                  <a:pt x="0" y="1394"/>
                </a:cubicBezTo>
                <a:cubicBezTo>
                  <a:pt x="0" y="1394"/>
                  <a:pt x="0" y="1394"/>
                  <a:pt x="0" y="1394"/>
                </a:cubicBezTo>
                <a:cubicBezTo>
                  <a:pt x="0" y="1394"/>
                  <a:pt x="0" y="1394"/>
                  <a:pt x="0" y="1394"/>
                </a:cubicBezTo>
                <a:cubicBezTo>
                  <a:pt x="0" y="1394"/>
                  <a:pt x="0" y="1394"/>
                  <a:pt x="0" y="1394"/>
                </a:cubicBezTo>
                <a:cubicBezTo>
                  <a:pt x="446" y="1394"/>
                  <a:pt x="446" y="1394"/>
                  <a:pt x="446" y="1394"/>
                </a:cubicBezTo>
                <a:cubicBezTo>
                  <a:pt x="450" y="1403"/>
                  <a:pt x="453" y="1415"/>
                  <a:pt x="453" y="1434"/>
                </a:cubicBezTo>
                <a:cubicBezTo>
                  <a:pt x="453" y="1456"/>
                  <a:pt x="449" y="1477"/>
                  <a:pt x="444" y="1497"/>
                </a:cubicBezTo>
                <a:cubicBezTo>
                  <a:pt x="419" y="1520"/>
                  <a:pt x="403" y="1554"/>
                  <a:pt x="403" y="1592"/>
                </a:cubicBezTo>
                <a:cubicBezTo>
                  <a:pt x="403" y="1664"/>
                  <a:pt x="461" y="1722"/>
                  <a:pt x="532" y="1722"/>
                </a:cubicBezTo>
                <a:cubicBezTo>
                  <a:pt x="603" y="1722"/>
                  <a:pt x="661" y="1664"/>
                  <a:pt x="661" y="1592"/>
                </a:cubicBezTo>
                <a:cubicBezTo>
                  <a:pt x="661" y="1554"/>
                  <a:pt x="645" y="1520"/>
                  <a:pt x="620" y="1496"/>
                </a:cubicBezTo>
                <a:cubicBezTo>
                  <a:pt x="615" y="1477"/>
                  <a:pt x="610" y="1456"/>
                  <a:pt x="610" y="1434"/>
                </a:cubicBezTo>
                <a:cubicBezTo>
                  <a:pt x="610" y="1415"/>
                  <a:pt x="614" y="1403"/>
                  <a:pt x="618" y="1394"/>
                </a:cubicBezTo>
                <a:cubicBezTo>
                  <a:pt x="1067" y="1394"/>
                  <a:pt x="1067" y="1394"/>
                  <a:pt x="1067" y="1394"/>
                </a:cubicBezTo>
                <a:cubicBezTo>
                  <a:pt x="1067" y="945"/>
                  <a:pt x="1067" y="945"/>
                  <a:pt x="1067" y="945"/>
                </a:cubicBezTo>
                <a:cubicBezTo>
                  <a:pt x="1058" y="941"/>
                  <a:pt x="1046" y="938"/>
                  <a:pt x="1028" y="938"/>
                </a:cubicBezTo>
                <a:cubicBezTo>
                  <a:pt x="1006" y="938"/>
                  <a:pt x="985" y="942"/>
                  <a:pt x="965" y="947"/>
                </a:cubicBezTo>
                <a:cubicBezTo>
                  <a:pt x="942" y="973"/>
                  <a:pt x="908" y="989"/>
                  <a:pt x="870" y="989"/>
                </a:cubicBezTo>
                <a:cubicBezTo>
                  <a:pt x="798" y="989"/>
                  <a:pt x="739" y="931"/>
                  <a:pt x="739" y="859"/>
                </a:cubicBezTo>
                <a:cubicBezTo>
                  <a:pt x="739" y="788"/>
                  <a:pt x="798" y="730"/>
                  <a:pt x="870" y="730"/>
                </a:cubicBezTo>
                <a:cubicBezTo>
                  <a:pt x="907" y="730"/>
                  <a:pt x="941" y="746"/>
                  <a:pt x="965" y="771"/>
                </a:cubicBezTo>
                <a:cubicBezTo>
                  <a:pt x="984" y="776"/>
                  <a:pt x="1005" y="781"/>
                  <a:pt x="1028" y="781"/>
                </a:cubicBezTo>
                <a:cubicBezTo>
                  <a:pt x="1046" y="781"/>
                  <a:pt x="1058" y="777"/>
                  <a:pt x="1067" y="773"/>
                </a:cubicBezTo>
                <a:cubicBezTo>
                  <a:pt x="1067" y="328"/>
                  <a:pt x="1067" y="328"/>
                  <a:pt x="1067" y="328"/>
                </a:cubicBezTo>
                <a:cubicBezTo>
                  <a:pt x="1067" y="328"/>
                  <a:pt x="1067" y="328"/>
                  <a:pt x="1067" y="328"/>
                </a:cubicBezTo>
                <a:cubicBezTo>
                  <a:pt x="1067" y="328"/>
                  <a:pt x="1067" y="328"/>
                  <a:pt x="1067" y="328"/>
                </a:cubicBezTo>
                <a:cubicBezTo>
                  <a:pt x="621" y="328"/>
                  <a:pt x="621" y="328"/>
                  <a:pt x="621" y="328"/>
                </a:cubicBezTo>
                <a:cubicBezTo>
                  <a:pt x="617" y="319"/>
                  <a:pt x="614" y="306"/>
                  <a:pt x="614" y="288"/>
                </a:cubicBezTo>
                <a:cubicBezTo>
                  <a:pt x="614" y="266"/>
                  <a:pt x="618" y="245"/>
                  <a:pt x="624" y="225"/>
                </a:cubicBezTo>
                <a:cubicBezTo>
                  <a:pt x="649" y="201"/>
                  <a:pt x="664" y="168"/>
                  <a:pt x="664" y="130"/>
                </a:cubicBezTo>
                <a:cubicBezTo>
                  <a:pt x="664" y="58"/>
                  <a:pt x="606" y="0"/>
                  <a:pt x="535" y="0"/>
                </a:cubicBezTo>
              </a:path>
            </a:pathLst>
          </a:custGeom>
          <a:solidFill>
            <a:srgbClr val="FF0000"/>
          </a:solidFill>
          <a:ln w="12700">
            <a:solidFill>
              <a:srgbClr val="7F7F7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" name="TextBox 50"/>
          <p:cNvSpPr txBox="1"/>
          <p:nvPr/>
        </p:nvSpPr>
        <p:spPr>
          <a:xfrm>
            <a:off x="1219200" y="1295400"/>
            <a:ext cx="1473200" cy="64135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i="1">
                <a:solidFill>
                  <a:schemeClr val="accent2"/>
                </a:solidFill>
                <a:latin typeface="Calibri" pitchFamily="34" charset="0"/>
              </a:rPr>
              <a:t>Успешное обучение</a:t>
            </a:r>
            <a:endParaRPr lang="en-US" i="1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000500" y="1308100"/>
            <a:ext cx="1473200" cy="119062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ru-RU" i="1" dirty="0">
                <a:latin typeface="Calibri" pitchFamily="34" charset="0"/>
              </a:rPr>
              <a:t>Продуктивная </a:t>
            </a:r>
            <a:r>
              <a:rPr lang="ru-RU" i="1" dirty="0" err="1">
                <a:latin typeface="Calibri" pitchFamily="34" charset="0"/>
              </a:rPr>
              <a:t>социализа-ция</a:t>
            </a:r>
            <a:endParaRPr lang="en-US" i="1" dirty="0">
              <a:latin typeface="Calibri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448300" y="4965700"/>
            <a:ext cx="1473200" cy="119062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i="1" dirty="0">
                <a:solidFill>
                  <a:srgbClr val="002060"/>
                </a:solidFill>
                <a:latin typeface="Calibri" pitchFamily="34" charset="0"/>
              </a:rPr>
              <a:t>Профессиональная </a:t>
            </a:r>
            <a:r>
              <a:rPr lang="ru-RU" i="1" dirty="0" err="1" smtClean="0">
                <a:solidFill>
                  <a:srgbClr val="002060"/>
                </a:solidFill>
                <a:latin typeface="Calibri" pitchFamily="34" charset="0"/>
              </a:rPr>
              <a:t>реабилита-ция</a:t>
            </a:r>
            <a:endParaRPr lang="en-US" i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832600" y="1308100"/>
            <a:ext cx="1473200" cy="9159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ru-RU" i="1">
                <a:solidFill>
                  <a:srgbClr val="FF0000"/>
                </a:solidFill>
                <a:latin typeface="Calibri" pitchFamily="34" charset="0"/>
              </a:rPr>
              <a:t>Внутри-личност-ный рост</a:t>
            </a:r>
            <a:r>
              <a:rPr lang="ru-RU" i="1">
                <a:solidFill>
                  <a:srgbClr val="F2F2F2"/>
                </a:solidFill>
                <a:latin typeface="Calibri" pitchFamily="34" charset="0"/>
              </a:rPr>
              <a:t>  </a:t>
            </a:r>
            <a:endParaRPr lang="en-US" i="1">
              <a:solidFill>
                <a:srgbClr val="F2F2F2"/>
              </a:solidFill>
              <a:latin typeface="Calibri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603500" y="4975225"/>
            <a:ext cx="1473200" cy="147732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ru-RU" i="1" dirty="0" err="1" smtClean="0">
                <a:solidFill>
                  <a:srgbClr val="009211"/>
                </a:solidFill>
                <a:latin typeface="Calibri" pitchFamily="34" charset="0"/>
              </a:rPr>
              <a:t>Формирова-ние</a:t>
            </a:r>
            <a:r>
              <a:rPr lang="ru-RU" i="1" dirty="0" smtClean="0">
                <a:solidFill>
                  <a:srgbClr val="009211"/>
                </a:solidFill>
                <a:latin typeface="Calibri" pitchFamily="34" charset="0"/>
              </a:rPr>
              <a:t> </a:t>
            </a:r>
            <a:r>
              <a:rPr lang="ru-RU" i="1" dirty="0" err="1" smtClean="0">
                <a:solidFill>
                  <a:srgbClr val="009211"/>
                </a:solidFill>
                <a:latin typeface="Calibri" pitchFamily="34" charset="0"/>
              </a:rPr>
              <a:t>блааго</a:t>
            </a:r>
            <a:r>
              <a:rPr lang="ru-RU" i="1" dirty="0" smtClean="0">
                <a:solidFill>
                  <a:srgbClr val="009211"/>
                </a:solidFill>
                <a:latin typeface="Calibri" pitchFamily="34" charset="0"/>
              </a:rPr>
              <a:t>-</a:t>
            </a:r>
            <a:endParaRPr lang="ru-RU" i="1" dirty="0">
              <a:solidFill>
                <a:srgbClr val="009211"/>
              </a:solidFill>
              <a:latin typeface="Calibri" pitchFamily="34" charset="0"/>
            </a:endParaRPr>
          </a:p>
          <a:p>
            <a:pPr algn="ctr"/>
            <a:r>
              <a:rPr lang="ru-RU" i="1" dirty="0" smtClean="0">
                <a:solidFill>
                  <a:srgbClr val="009211"/>
                </a:solidFill>
                <a:latin typeface="Calibri" pitchFamily="34" charset="0"/>
              </a:rPr>
              <a:t>приятной социальной среды </a:t>
            </a:r>
            <a:endParaRPr lang="en-US" i="1" dirty="0">
              <a:solidFill>
                <a:srgbClr val="009211"/>
              </a:solidFill>
              <a:latin typeface="Calibri" pitchFamily="34" charset="0"/>
            </a:endParaRPr>
          </a:p>
        </p:txBody>
      </p:sp>
      <p:sp>
        <p:nvSpPr>
          <p:cNvPr id="20491" name="TextBox 57"/>
          <p:cNvSpPr txBox="1">
            <a:spLocks noChangeArrowheads="1"/>
          </p:cNvSpPr>
          <p:nvPr/>
        </p:nvSpPr>
        <p:spPr bwMode="auto">
          <a:xfrm>
            <a:off x="1403648" y="0"/>
            <a:ext cx="705455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  <a:ea typeface="굴림"/>
                <a:cs typeface="굴림"/>
              </a:rPr>
              <a:t>Базовые задачи инклюзивного образования в системе СПО при формировании личности его субъектов</a:t>
            </a:r>
            <a:endParaRPr lang="en-US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86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Vertical Scroll 23"/>
          <p:cNvSpPr/>
          <p:nvPr/>
        </p:nvSpPr>
        <p:spPr>
          <a:xfrm>
            <a:off x="4857750" y="2057400"/>
            <a:ext cx="3448050" cy="3505200"/>
          </a:xfrm>
          <a:prstGeom prst="verticalScroll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52000">
                <a:srgbClr val="ECECEC"/>
              </a:gs>
              <a:gs pos="100000">
                <a:schemeClr val="bg1">
                  <a:lumMod val="75000"/>
                </a:schemeClr>
              </a:gs>
            </a:gsLst>
            <a:lin ang="5400000" scaled="0"/>
          </a:gra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38275" name="TextBox 98"/>
          <p:cNvSpPr txBox="1">
            <a:spLocks noChangeArrowheads="1"/>
          </p:cNvSpPr>
          <p:nvPr/>
        </p:nvSpPr>
        <p:spPr bwMode="auto">
          <a:xfrm>
            <a:off x="683568" y="685800"/>
            <a:ext cx="828092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B415"/>
                </a:solidFill>
              </a:rPr>
              <a:t>        Группы </a:t>
            </a:r>
            <a:r>
              <a:rPr lang="ru-RU" sz="2400" b="1" dirty="0" smtClean="0">
                <a:solidFill>
                  <a:srgbClr val="00B415"/>
                </a:solidFill>
              </a:rPr>
              <a:t>технологических </a:t>
            </a:r>
            <a:r>
              <a:rPr lang="ru-RU" sz="2400" b="1" dirty="0">
                <a:solidFill>
                  <a:srgbClr val="00B415"/>
                </a:solidFill>
              </a:rPr>
              <a:t>приемов </a:t>
            </a:r>
            <a:r>
              <a:rPr lang="ru-RU" sz="2400" b="1" dirty="0" smtClean="0">
                <a:solidFill>
                  <a:srgbClr val="00B415"/>
                </a:solidFill>
              </a:rPr>
              <a:t>при формировании личностного потенциала субъектов инклюзивного профессионального образования </a:t>
            </a:r>
            <a:endParaRPr lang="en-US" sz="2400" dirty="0">
              <a:solidFill>
                <a:srgbClr val="00B415"/>
              </a:solidFill>
            </a:endParaRPr>
          </a:p>
        </p:txBody>
      </p:sp>
      <p:sp>
        <p:nvSpPr>
          <p:cNvPr id="3" name="Vertical Scroll 2"/>
          <p:cNvSpPr/>
          <p:nvPr/>
        </p:nvSpPr>
        <p:spPr>
          <a:xfrm>
            <a:off x="971550" y="2057400"/>
            <a:ext cx="3448050" cy="3505200"/>
          </a:xfrm>
          <a:prstGeom prst="verticalScroll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52000">
                <a:srgbClr val="ECECEC"/>
              </a:gs>
              <a:gs pos="100000">
                <a:schemeClr val="bg1">
                  <a:lumMod val="75000"/>
                </a:schemeClr>
              </a:gs>
            </a:gsLst>
            <a:lin ang="5400000" scaled="0"/>
          </a:gra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Right Arrow 18"/>
          <p:cNvSpPr/>
          <p:nvPr/>
        </p:nvSpPr>
        <p:spPr>
          <a:xfrm>
            <a:off x="4314825" y="3562350"/>
            <a:ext cx="542925" cy="438150"/>
          </a:xfrm>
          <a:prstGeom prst="rightArrow">
            <a:avLst>
              <a:gd name="adj1" fmla="val 26067"/>
              <a:gd name="adj2" fmla="val 50000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38278" name="TextBox 21"/>
          <p:cNvSpPr txBox="1">
            <a:spLocks noChangeArrowheads="1"/>
          </p:cNvSpPr>
          <p:nvPr/>
        </p:nvSpPr>
        <p:spPr bwMode="auto">
          <a:xfrm>
            <a:off x="5429250" y="3276600"/>
            <a:ext cx="2266950" cy="199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i="1">
                <a:latin typeface="Calibri" pitchFamily="34" charset="0"/>
              </a:rPr>
              <a:t>Психолого-педагогичес-кое сопровожде-ние</a:t>
            </a:r>
            <a:endParaRPr lang="en-US" sz="2500" i="1">
              <a:latin typeface="Calibri" pitchFamily="34" charset="0"/>
            </a:endParaRPr>
          </a:p>
        </p:txBody>
      </p:sp>
      <p:sp>
        <p:nvSpPr>
          <p:cNvPr id="438279" name="TextBox 22"/>
          <p:cNvSpPr txBox="1">
            <a:spLocks noChangeArrowheads="1"/>
          </p:cNvSpPr>
          <p:nvPr/>
        </p:nvSpPr>
        <p:spPr bwMode="auto">
          <a:xfrm>
            <a:off x="1581150" y="3276600"/>
            <a:ext cx="226695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i="1">
                <a:latin typeface="Calibri" pitchFamily="34" charset="0"/>
              </a:rPr>
              <a:t>Учебно-методичес-кая модификация </a:t>
            </a:r>
            <a:endParaRPr lang="en-US" sz="2500" i="1">
              <a:latin typeface="Calibri" pitchFamily="34" charset="0"/>
            </a:endParaRPr>
          </a:p>
        </p:txBody>
      </p:sp>
      <p:sp>
        <p:nvSpPr>
          <p:cNvPr id="2" name="Right Arrow 18"/>
          <p:cNvSpPr>
            <a:spLocks noChangeArrowheads="1"/>
          </p:cNvSpPr>
          <p:nvPr/>
        </p:nvSpPr>
        <p:spPr bwMode="auto">
          <a:xfrm flipH="1">
            <a:off x="4267200" y="4114800"/>
            <a:ext cx="533400" cy="438150"/>
          </a:xfrm>
          <a:prstGeom prst="rightArrow">
            <a:avLst>
              <a:gd name="adj1" fmla="val 26065"/>
              <a:gd name="adj2" fmla="val 49124"/>
            </a:avLst>
          </a:prstGeom>
          <a:solidFill>
            <a:srgbClr val="D9D9D9"/>
          </a:solidFill>
          <a:ln w="25400" algn="ctr">
            <a:solidFill>
              <a:srgbClr val="7F7F7F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818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385</TotalTime>
  <Words>308</Words>
  <Application>Microsoft Office PowerPoint</Application>
  <PresentationFormat>Экран (4:3)</PresentationFormat>
  <Paragraphs>82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Автор: Мельник Ю.В, ведущий специалист института медико-биологических технологий РУДН  Развитие личностного потенциала людей с инвалидностью и ОВЗ посредством инклюзивного профессионального образования</vt:lpstr>
      <vt:lpstr>Философско-деятельностная интерпретация личностного потенциала индивида</vt:lpstr>
      <vt:lpstr>Психодинамическая концепция личностного потенциала индивида</vt:lpstr>
      <vt:lpstr> Педагогическая концепция личностного потенциала субъектов инклюзивного образования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темы</dc:title>
  <dc:creator>Home-pc</dc:creator>
  <cp:lastModifiedBy>Пользователь</cp:lastModifiedBy>
  <cp:revision>30</cp:revision>
  <dcterms:created xsi:type="dcterms:W3CDTF">2018-10-14T09:03:30Z</dcterms:created>
  <dcterms:modified xsi:type="dcterms:W3CDTF">2019-11-02T16:25:30Z</dcterms:modified>
</cp:coreProperties>
</file>