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5" r:id="rId4"/>
    <p:sldId id="274" r:id="rId5"/>
    <p:sldId id="256" r:id="rId6"/>
    <p:sldId id="275" r:id="rId7"/>
    <p:sldId id="279" r:id="rId8"/>
    <p:sldId id="277" r:id="rId9"/>
    <p:sldId id="27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5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9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6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5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5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5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8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5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7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4B35-A858-43A2-9F2F-41DF051C65A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53B7-CF4F-487D-9F76-AFE16F2D2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4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126" y="10465"/>
            <a:ext cx="12041874" cy="144666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ОГБПОУ «Томский техникум социальных технологий»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7" y="35811"/>
            <a:ext cx="1337480" cy="13342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31307" y="1612054"/>
            <a:ext cx="6892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Вопросы разработки адаптированных образовательных программ для лиц с инвалидностью и ОВЗ</a:t>
            </a:r>
            <a:endParaRPr lang="ru-RU" sz="3600" b="1" i="0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6275" y="5737299"/>
            <a:ext cx="6387152" cy="8409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Заместитель директора по УМР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Инна Алексеевна Фоминых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30.10.2019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AutoShape 2" descr="blob:https://web.whatsapp.com/81d59e41-521a-429d-85a4-47fce562b05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85" y="1612054"/>
            <a:ext cx="4308325" cy="24234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9" y="4035487"/>
            <a:ext cx="4133535" cy="27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13534" r="47041" b="15224"/>
          <a:stretch/>
        </p:blipFill>
        <p:spPr>
          <a:xfrm>
            <a:off x="1658737" y="616716"/>
            <a:ext cx="6431578" cy="60869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60507" y="3411940"/>
            <a:ext cx="6040342" cy="6715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себя ценностно-смысловые основы инклюзивной политики и практики образовательной организации, и включает в нормы отношений субъектов образовательного процесса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0507" y="4140163"/>
            <a:ext cx="6040342" cy="846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совокупность неосознаваемых положений, стандартных процедур и способов поведения, которые были усвоены в такой степени, что люди не рассуждают о них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60507" y="5030189"/>
            <a:ext cx="6040341" cy="84664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555555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это система представлений, правил, установок, ценностей и моделей поведения, общих для группы и являющихся условием устойчивости группы </a:t>
            </a:r>
            <a:endParaRPr lang="ru-RU" sz="1400" b="1" dirty="0" smtClean="0"/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60506" y="2688989"/>
            <a:ext cx="6040342" cy="6639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555555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принятие ценностей уважения разнообразия, терпимости к различиям, сотрудничества, поощрения достижений каждого и создание на их основе включающего сообщества</a:t>
            </a:r>
            <a:endParaRPr lang="ru-RU" sz="1400" b="1" dirty="0" smtClean="0"/>
          </a:p>
          <a:p>
            <a:pPr algn="ctr"/>
            <a:endParaRPr lang="ru-RU" sz="1400" b="1" dirty="0"/>
          </a:p>
        </p:txBody>
      </p:sp>
      <p:sp>
        <p:nvSpPr>
          <p:cNvPr id="12" name="Минус 11"/>
          <p:cNvSpPr/>
          <p:nvPr/>
        </p:nvSpPr>
        <p:spPr>
          <a:xfrm>
            <a:off x="-1405720" y="2546736"/>
            <a:ext cx="15053480" cy="60280"/>
          </a:xfrm>
          <a:prstGeom prst="mathMin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4675" y="3020970"/>
            <a:ext cx="3161731" cy="3338887"/>
          </a:xfrm>
          <a:prstGeom prst="rect">
            <a:avLst/>
          </a:prstGeom>
          <a:solidFill>
            <a:srgbClr val="FF66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675" y="3116291"/>
            <a:ext cx="3025253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еосознаваемые правила </a:t>
            </a:r>
          </a:p>
          <a:p>
            <a:pPr algn="ctr"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поведения, </a:t>
            </a:r>
          </a:p>
          <a:p>
            <a:pPr algn="ctr"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оциальные  нормы,</a:t>
            </a:r>
          </a:p>
          <a:p>
            <a:pPr algn="ctr"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Ценности и их иерархия, </a:t>
            </a:r>
          </a:p>
          <a:p>
            <a:pPr algn="ctr"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Нормы невербальной </a:t>
            </a:r>
          </a:p>
          <a:p>
            <a:pPr algn="ctr"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коммуникации и др.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07475" y="6183797"/>
            <a:ext cx="8164170" cy="5198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Все то, что определяет поведение человека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4675" y="123563"/>
            <a:ext cx="3025253" cy="22661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лементы культуры, которые легко заметить, осознаваемые, видимые элементы. 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829897" y="198417"/>
            <a:ext cx="6040342" cy="67076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организация образовательного пространства в соответствии с принципами доступности и безопасности; 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29897" y="946890"/>
            <a:ext cx="6040342" cy="66396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555555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адаптированные образовательные программы, специальные методы обучения и воспитания, учебники, учебные пособия, дидактические материалы, </a:t>
            </a:r>
          </a:p>
          <a:p>
            <a:pPr algn="ctr"/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29897" y="1705741"/>
            <a:ext cx="6040342" cy="32939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555555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технические средства,</a:t>
            </a:r>
          </a:p>
          <a:p>
            <a:pPr algn="ctr"/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29897" y="2116394"/>
            <a:ext cx="6040342" cy="38052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555555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команда специалистов и т.п. </a:t>
            </a:r>
            <a:endParaRPr lang="ru-RU" sz="1400" b="1" dirty="0" smtClean="0"/>
          </a:p>
          <a:p>
            <a:pPr algn="ctr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64933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7850" y="3096116"/>
            <a:ext cx="2382993" cy="4652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ФГОС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44903" y="3160877"/>
            <a:ext cx="3187890" cy="4652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Национальный проект «Образование»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4874" y="65699"/>
            <a:ext cx="7942997" cy="3667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Федеральный закон от 29.12.2012 г. </a:t>
            </a:r>
            <a:r>
              <a:rPr lang="ru-RU" b="1" dirty="0" smtClean="0"/>
              <a:t>№ 273 Об образовании в РФ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099" y="434555"/>
            <a:ext cx="119059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единый целенаправленный процесс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marL="342900" indent="-342900" algn="just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  <a:r>
              <a:rPr lang="ru-RU" sz="1600" b="0" i="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 smtClean="0">
                <a:solidFill>
                  <a:srgbClr val="2020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 </a:t>
            </a:r>
            <a:r>
              <a:rPr lang="ru-RU" sz="1600" b="0" i="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всех обучающихся с учетом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разнообразия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особых образовательных потребностей и индивидуальных возможностей;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6842" y="3583585"/>
            <a:ext cx="32481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 построения особой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среды, необходимой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развития познавательной 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личностной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 обучающихся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285" y="5631752"/>
            <a:ext cx="11905966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насыщенное событиями, отношениями, ценностями культуры пространство, из которого личность черпает своё содержание. Это особая культура, которая питает её развитие. Образовательная среда при этом выполняет не только развивающую, но и компенсаторную функцию, способствует выработке у обучающихся навыков адекватного реагирования на трудности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67534" y="2885487"/>
            <a:ext cx="4047286" cy="24020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5138" y="2950368"/>
            <a:ext cx="5020919" cy="26076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256100" y="3684098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воспитание гармонично развитой 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 ответственной личности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основе духовно-нравственных ценностей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народов Российской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едерации, исторических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национально-культурных традиций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проект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«Социальная активность»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34237" y="5211262"/>
            <a:ext cx="4781681" cy="431443"/>
          </a:xfrm>
          <a:prstGeom prst="ellipse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68614" y="5260009"/>
            <a:ext cx="3030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среда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988346" y="4748042"/>
            <a:ext cx="518615" cy="42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691371" y="4731745"/>
            <a:ext cx="518615" cy="398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16373" y="2830183"/>
            <a:ext cx="577996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86100" lvl="6" indent="-342900" fontAlgn="base">
              <a:buFontTx/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86100" lvl="6" indent="-342900" fontAlgn="base">
              <a:buFontTx/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 algn="ctr" fontAlgn="base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арактеристика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 образовательной организации, обеспечивающей социальную адаптацию обучающихся инвалидов и обучающихся с ограниченными возможностями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65446" y="2984827"/>
            <a:ext cx="2382993" cy="4652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АООП</a:t>
            </a:r>
            <a:endParaRPr lang="ru-RU" b="1" dirty="0"/>
          </a:p>
        </p:txBody>
      </p:sp>
      <p:sp>
        <p:nvSpPr>
          <p:cNvPr id="18" name="Овал 17"/>
          <p:cNvSpPr/>
          <p:nvPr/>
        </p:nvSpPr>
        <p:spPr>
          <a:xfrm>
            <a:off x="8175533" y="2863596"/>
            <a:ext cx="4047286" cy="28084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0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294"/>
            <a:ext cx="12192000" cy="69603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 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294"/>
            <a:ext cx="818866" cy="81687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96034"/>
            <a:ext cx="12192000" cy="63325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1. </a:t>
            </a:r>
            <a:r>
              <a:rPr lang="ru-RU" sz="1600" dirty="0"/>
              <a:t>Федеральный  закон  Российской  Федерации от </a:t>
            </a:r>
            <a:r>
              <a:rPr lang="ru-RU" sz="1600" dirty="0" smtClean="0"/>
              <a:t>29 декабря </a:t>
            </a:r>
            <a:r>
              <a:rPr lang="ru-RU" sz="1600" dirty="0"/>
              <a:t>2012 г. » N 273-ФЗ </a:t>
            </a:r>
            <a:r>
              <a:rPr lang="ru-RU" sz="1600" dirty="0" smtClean="0"/>
              <a:t> </a:t>
            </a:r>
            <a:r>
              <a:rPr lang="ru-RU" sz="1600" dirty="0"/>
              <a:t>«Об  образовании  в  Российской Федерации</a:t>
            </a:r>
            <a:r>
              <a:rPr lang="ru-RU" sz="1600" dirty="0" smtClean="0"/>
              <a:t>»;</a:t>
            </a:r>
            <a:endParaRPr lang="ru-RU" sz="1600" dirty="0"/>
          </a:p>
          <a:p>
            <a:r>
              <a:rPr lang="ru-RU" sz="1600" dirty="0" smtClean="0"/>
              <a:t>2. </a:t>
            </a:r>
            <a:r>
              <a:rPr lang="ru-RU" sz="1600" dirty="0"/>
              <a:t>Порядок  организации  и  осуществления  образовательной  деятельности  по образовательным  программам  среднего  профессионального  образования, утвержденный  приказом  Министерства  образования  и  науки  Российской Федерации от 14 июня 2013 г. N 464;</a:t>
            </a:r>
          </a:p>
          <a:p>
            <a:r>
              <a:rPr lang="ru-RU" sz="1600" dirty="0" smtClean="0"/>
              <a:t>3. Порядок  </a:t>
            </a:r>
            <a:r>
              <a:rPr lang="ru-RU" sz="1600" dirty="0"/>
              <a:t>приема  граждан  на  обучение  по  образовательным  программам среднего  профессионального  образования,  утвержденный  приказом Министерства образования и науки Российской Федерации от 23 января 2014 г. N 36;</a:t>
            </a:r>
          </a:p>
          <a:p>
            <a:r>
              <a:rPr lang="ru-RU" sz="1600" dirty="0" smtClean="0"/>
              <a:t>4. Порядок обеспечения условий доступности для инвалидов объектов и предоставляемых услуг в сфере образования, а также оказания им при этом необходимой помощи, утвержденным приказом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9 января 2015 года № 1309;</a:t>
            </a:r>
          </a:p>
          <a:p>
            <a:r>
              <a:rPr lang="ru-RU" sz="1600" dirty="0" smtClean="0"/>
              <a:t>5. Порядок организации и осуществления образовательной деятельности по основным программам профессионального обучения, утвержденным приказом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18 апреля 2013 года № 292;</a:t>
            </a:r>
          </a:p>
          <a:p>
            <a:r>
              <a:rPr lang="ru-RU" sz="1600" dirty="0" smtClean="0"/>
              <a:t>6. Порядок  </a:t>
            </a:r>
            <a:r>
              <a:rPr lang="ru-RU" sz="1600" dirty="0"/>
              <a:t>применения  организациями,  осуществляющими  образовательную деятельность,  электронного  обучения,  дистанционных  образовательных технологий  при  реализации  образовательных  программ,  утвержденный приказом  Министерства  образования  и  науки  Российской  Федерации  от  </a:t>
            </a:r>
            <a:r>
              <a:rPr lang="ru-RU" sz="1600" dirty="0" smtClean="0"/>
              <a:t>23 августа 2017 </a:t>
            </a:r>
            <a:r>
              <a:rPr lang="ru-RU" sz="1600" dirty="0"/>
              <a:t>г. N </a:t>
            </a:r>
            <a:r>
              <a:rPr lang="ru-RU" sz="1600" dirty="0" smtClean="0"/>
              <a:t>816;</a:t>
            </a:r>
          </a:p>
          <a:p>
            <a:r>
              <a:rPr lang="ru-RU" sz="1600" dirty="0" smtClean="0"/>
              <a:t>7. 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письмо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18 марта 2014 года № 06-281;</a:t>
            </a:r>
          </a:p>
          <a:p>
            <a:r>
              <a:rPr lang="ru-RU" sz="1600" dirty="0" smtClean="0"/>
              <a:t>8. Методические рекомендации по перечню рекомендуемых видов трудовой и профессиональной деятельности инвалидов с учетом нарушенных функций и ограничений их жизнедеятельности, утвержденными приказом Минтруда России от 4 августа 2014 года № 515;</a:t>
            </a:r>
          </a:p>
          <a:p>
            <a:r>
              <a:rPr lang="ru-RU" sz="1600" dirty="0" smtClean="0"/>
              <a:t>9. Методические рекомендации по разработке и реализации адаптированных образовательных программ среднего профессионального образования, утвержденные письмом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22 апреля 2015 года № 06-443;</a:t>
            </a:r>
          </a:p>
          <a:p>
            <a:r>
              <a:rPr lang="ru-RU" sz="1600" dirty="0" smtClean="0"/>
              <a:t>10. Письмо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России от 22 декабря 2017 года № 06-2023 «О методических рекомендациях», вместе с Методическими рекомендациями по организации </a:t>
            </a:r>
            <a:r>
              <a:rPr lang="ru-RU" sz="1600" dirty="0" err="1" smtClean="0"/>
              <a:t>профориентационной</a:t>
            </a:r>
            <a:r>
              <a:rPr lang="ru-RU" sz="1600" dirty="0" smtClean="0"/>
              <a:t> работы ПОО с лицами с ОВЗ и инвалидностью по привлечению их на обучение по программам СПО и ПО и Методическими рекомендациями о внесении изменений в основные профессиональные образовательные программы, предусматривающие создание специальных образовательных условий (в том числе обеспечение практической подготовки), использование электронного обучения и дистанционных образовательных технологий.</a:t>
            </a:r>
            <a:endParaRPr lang="ru-RU" sz="1600" dirty="0"/>
          </a:p>
          <a:p>
            <a:endParaRPr lang="ru-RU" sz="1600" dirty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2262" y="136477"/>
            <a:ext cx="114777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Адаптированная основная образовательная программа </a:t>
            </a:r>
            <a:r>
              <a:rPr lang="ru-RU" dirty="0" smtClean="0"/>
              <a:t>– комплекс учебно-методической документации, регламентирующий содержание, организацию и оценку качества подготовки обучающихся и выпускников с ОВЗ и инвалидностью по направлению подготовки (специальности, профессии) и включает в себя:</a:t>
            </a:r>
          </a:p>
          <a:p>
            <a:r>
              <a:rPr lang="ru-RU" dirty="0" smtClean="0"/>
              <a:t>Учебный план,</a:t>
            </a:r>
          </a:p>
          <a:p>
            <a:r>
              <a:rPr lang="ru-RU" dirty="0" smtClean="0"/>
              <a:t>Календарный учебный график,</a:t>
            </a:r>
          </a:p>
          <a:p>
            <a:r>
              <a:rPr lang="ru-RU" dirty="0" smtClean="0"/>
              <a:t>Рабочие программы дисциплин, модулей,</a:t>
            </a:r>
          </a:p>
          <a:p>
            <a:r>
              <a:rPr lang="ru-RU" dirty="0" smtClean="0"/>
              <a:t>Программы учебной и производственной практик,</a:t>
            </a:r>
          </a:p>
          <a:p>
            <a:r>
              <a:rPr lang="ru-RU" dirty="0" smtClean="0"/>
              <a:t>Программа государственной итоговой аттестации.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2261" y="2444801"/>
            <a:ext cx="114777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Адаптированная основная образовательная программа определяет:</a:t>
            </a:r>
          </a:p>
          <a:p>
            <a:r>
              <a:rPr lang="ru-RU" dirty="0" smtClean="0"/>
              <a:t>1. Объем и содержание образования по соответствующему направлению подготовки (специальности, профессии);</a:t>
            </a:r>
          </a:p>
          <a:p>
            <a:r>
              <a:rPr lang="ru-RU" dirty="0" smtClean="0"/>
              <a:t>2. Планируемые результаты освоения образовательной программы;</a:t>
            </a:r>
          </a:p>
          <a:p>
            <a:r>
              <a:rPr lang="ru-RU" dirty="0" smtClean="0"/>
              <a:t>3. Специальные условия образовательной деятельности, создаваемые ПОО для обучающихся с ОВЗ и инвалидностью.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2260" y="5518917"/>
            <a:ext cx="11477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Адаптация образовательных программ </a:t>
            </a:r>
            <a:r>
              <a:rPr lang="ru-RU" dirty="0" smtClean="0">
                <a:solidFill>
                  <a:srgbClr val="C00000"/>
                </a:solidFill>
              </a:rPr>
              <a:t>– одно из важнейших условий, позволяющих реализовывать инклюзивное профессиональное образование для лиц с ОВЗ и инвалидов, наряду с доступностью зданий образовательных организаций, безопасного в них нахождения.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710" y="3922129"/>
            <a:ext cx="1143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Адаптированная п</a:t>
            </a:r>
            <a:r>
              <a:rPr lang="ru-RU" b="1" i="0" dirty="0" smtClean="0">
                <a:solidFill>
                  <a:srgbClr val="0070C0"/>
                </a:solidFill>
                <a:effectLst/>
              </a:rPr>
              <a:t>рограмма учебной дисциплины </a:t>
            </a:r>
            <a:r>
              <a:rPr lang="ru-RU" b="0" i="0" dirty="0" smtClean="0">
                <a:solidFill>
                  <a:srgbClr val="000000"/>
                </a:solidFill>
                <a:effectLst/>
              </a:rPr>
              <a:t> – это нормативный документ, в котором определяется содержание и структура учебной дисциплины, ее место и значение в системе подготовки обучающихся с ОВЗ и инвалидностью, цели ее изучения и формы организации обучения и контроля. Адаптированная программа учебной дисциплины также определяет продолжительность, последовательность и способы освоения содержания учебной дисциплины, набор планируемых результатов обучения.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5672446"/>
            <a:ext cx="111601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67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294"/>
            <a:ext cx="12192000" cy="423079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ОТЛИЧИЕ АООП ОТ ОПОП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193" y="1235781"/>
            <a:ext cx="4599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947" y="1212965"/>
            <a:ext cx="459929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7103" y="1481429"/>
            <a:ext cx="459929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61627" y="1508159"/>
            <a:ext cx="459929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55775" y="395786"/>
            <a:ext cx="6636225" cy="646221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</a:p>
          <a:p>
            <a:pPr fontAlgn="base"/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циклы:</a:t>
            </a:r>
          </a:p>
          <a:p>
            <a:pPr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общего гуманитарный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естественнонаучный;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адаптационный;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разделов: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учебная практика;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производственная практика (по профилю специальности);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производственная практика (преддипломная);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промежуточная аттестация;</a:t>
            </a:r>
          </a:p>
          <a:p>
            <a:pPr marL="285750" indent="-285750" fontAlgn="base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fontAlgn="base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 выпускников и требования к результатам освоения адаптированной образовательной программы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определяющие содержание и организацию образовательного процесса.</a:t>
            </a:r>
          </a:p>
          <a:p>
            <a:pPr marL="342900" indent="-342900" fontAlgn="base">
              <a:buFontTx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оценка результатов освоения адаптированной образовательной программы.</a:t>
            </a:r>
          </a:p>
          <a:p>
            <a:pPr marL="342900" indent="-342900" fontAlgn="base">
              <a:buFontTx/>
              <a:buAutoNum type="arabicPeriod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специальных условий для обучающихся инвалидов и обучающихся с ограниченными возможностями здоровья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fontAlgn="base">
              <a:buFontTx/>
              <a:buAutoNum type="arabicPeriod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социокультурной среды образовательной организации, обеспечивающей социальную адаптацию обучающихся инвалидов и обучающихся с ограниченными возможностями здоровья.</a:t>
            </a:r>
          </a:p>
          <a:p>
            <a:pPr marL="342900" indent="-342900" fontAlgn="base">
              <a:buFontTx/>
              <a:buAutoNum type="arabicPeriod"/>
            </a:pPr>
            <a:endParaRPr lang="ru-RU" sz="1600" dirty="0"/>
          </a:p>
          <a:p>
            <a:pPr marL="342900" indent="-342900" fontAlgn="base">
              <a:buAutoNum type="arabicPeriod"/>
            </a:pPr>
            <a:endParaRPr lang="ru-RU" sz="1600" dirty="0"/>
          </a:p>
          <a:p>
            <a:pPr fontAlgn="base"/>
            <a:endParaRPr lang="ru-RU" sz="1600" dirty="0"/>
          </a:p>
          <a:p>
            <a:pPr fontAlgn="base"/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4760" y="1383297"/>
            <a:ext cx="1831078" cy="43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АООП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415177"/>
            <a:ext cx="5486398" cy="646221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циклы:</a:t>
            </a:r>
          </a:p>
          <a:p>
            <a:pPr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общего гуманитарный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естественнонаучный;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профессиональный;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разделов: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учебная практика;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производственная практика (по профилю специальности);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производственная практика (преддипломная);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промежуточная аттестация;</a:t>
            </a:r>
          </a:p>
          <a:p>
            <a:pPr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fontAlgn="base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 выпускников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образовательной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программы.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оценка результатов освоения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fontAlgn="base">
              <a:buFontTx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образовательной программы.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600" dirty="0"/>
          </a:p>
          <a:p>
            <a:pPr fontAlgn="base"/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86918" y="1592886"/>
            <a:ext cx="1831078" cy="43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ОПОП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294"/>
            <a:ext cx="641445" cy="63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2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294"/>
            <a:ext cx="12192000" cy="88710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Разделы 1,3,5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295"/>
            <a:ext cx="887104" cy="88494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7034" y="2021475"/>
            <a:ext cx="5745707" cy="1969514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 1.3. Требования к поступающему.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какие сроки необходимо разработать АООП?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пробы;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иагностика педагога-психолога. В учебный план введена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адаптационная дисциплина «Познай себя» (ПО), час психологии (СПО).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аседание ПМПК (последняя неделя сентября).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034" y="4326342"/>
            <a:ext cx="5768453" cy="189703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п.3.1. Учебный план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реализуется 1 вариант АООП, за счет каких часов в учебный план ввести адаптационный цикл (адаптационную дисциплину)?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Недельный объём учебной нагрузки может быть снижен.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раздела «Физическая культура».</a:t>
            </a:r>
          </a:p>
          <a:p>
            <a:pPr marL="342900" indent="-342900">
              <a:buAutoNum type="arabicPeriod"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2864" y="2021475"/>
            <a:ext cx="5745707" cy="2529347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5. Обеспечение специальных условий для обучающихся и инвалидов и обучающихся с ОВЗ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.5.1.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Педагогические работники, участвующие в реализации АОП, должны быть ознакомлены с психофизическими особенностями обучающихся инвалидов и обучающихся с ОВЗ и учитывать их при организации учебного процесса.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образовательного процесса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сурдопереводчиками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2864" y="4796853"/>
            <a:ext cx="5745707" cy="1442574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п.5.2. Учебно-методическое обеспечение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учебников для детей с ментальной инвалидностью.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9433" y="1132764"/>
            <a:ext cx="11368585" cy="58685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Кто разрабатывает АООП? С кем согласовывается АООП?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785" y="382137"/>
            <a:ext cx="11354937" cy="5459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МЕДИКО-ПСИХОЛОГО-ПЕДАГОГИЧЕСКИЙ КОНСИЛИУМ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1319" y="1201003"/>
            <a:ext cx="5036024" cy="6960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ПСИХОЛОГ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1319" y="2179093"/>
            <a:ext cx="5036024" cy="6960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СОЦИАЛЬНЫЙ ПЕДАГОГ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319" y="3222009"/>
            <a:ext cx="5036024" cy="6960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ПЕДАГОГИЧЕСКИЙ РАБОТНИК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44101" y="1244221"/>
            <a:ext cx="5036024" cy="696036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ДИАГНОСТИКА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1319" y="4191000"/>
            <a:ext cx="5036024" cy="6960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ОБУЧАЮЩИЕСЯ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1319" y="5092321"/>
            <a:ext cx="5036024" cy="6960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РОДИТЕЛИ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44101" y="2214918"/>
            <a:ext cx="5036024" cy="696036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СОЦИАЛЬНО-ПЕДАГОГИЧЕСКАЯ ПОДДЕРЖКА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44101" y="3233382"/>
            <a:ext cx="5036024" cy="696036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ОБРАЗОВАТЕЛЛЬНЫЙ ПРОЦЕСС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44101" y="4191000"/>
            <a:ext cx="5036024" cy="1552433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ЖИЗНЕДЕЯТЕЛЬНОСТЬ ВНЕ ОБРАЗОВАТЕЛЬНОЙ ОРГАНИЗАЦИИ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527343" y="1428750"/>
            <a:ext cx="1016758" cy="348018"/>
          </a:xfrm>
          <a:prstGeom prst="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527343" y="2400727"/>
            <a:ext cx="1016758" cy="348018"/>
          </a:xfrm>
          <a:prstGeom prst="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527343" y="3412083"/>
            <a:ext cx="1016758" cy="348018"/>
          </a:xfrm>
          <a:prstGeom prst="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527343" y="4438082"/>
            <a:ext cx="1016758" cy="348018"/>
          </a:xfrm>
          <a:prstGeom prst="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527343" y="5297606"/>
            <a:ext cx="1016758" cy="348018"/>
          </a:xfrm>
          <a:prstGeom prst="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544101" y="2910954"/>
            <a:ext cx="5036024" cy="46047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ПРИКЛАДНОЙ АНАЛИЗ ПОВЕДЕНИЯ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3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3122" y="3612768"/>
            <a:ext cx="11509612" cy="31019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73123" y="1365999"/>
            <a:ext cx="113958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22222"/>
                </a:solidFill>
                <a:latin typeface="Tahoma" panose="020B0604030504040204" pitchFamily="34" charset="0"/>
              </a:rPr>
              <a:t>…предоставление </a:t>
            </a:r>
            <a: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</a:rPr>
              <a:t>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7063" y="245366"/>
            <a:ext cx="1066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22222"/>
                </a:solidFill>
                <a:latin typeface="Arial Black" panose="020B0A04020102020204" pitchFamily="34" charset="0"/>
              </a:rPr>
              <a:t>Статья 79. Организация получения образования обучающимися с ограниченными возможностями здоровья</a:t>
            </a:r>
            <a:r>
              <a:rPr lang="ru-RU" sz="2000" dirty="0">
                <a:latin typeface="Arial Black" panose="020B0A04020102020204" pitchFamily="34" charset="0"/>
              </a:rPr>
              <a:t/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/>
            </a:r>
            <a:br>
              <a:rPr lang="ru-RU" sz="2000" dirty="0">
                <a:latin typeface="Arial Black" panose="020B0A04020102020204" pitchFamily="34" charset="0"/>
              </a:rPr>
            </a:b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122" y="3565563"/>
            <a:ext cx="113958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222222"/>
                </a:solidFill>
                <a:latin typeface="Tahoma" panose="020B0604030504040204" pitchFamily="34" charset="0"/>
              </a:rPr>
              <a:t>тьютор</a:t>
            </a:r>
            <a:r>
              <a:rPr lang="ru-RU" sz="2000" dirty="0" smtClean="0">
                <a:solidFill>
                  <a:srgbClr val="222222"/>
                </a:solidFill>
                <a:latin typeface="Tahoma" panose="020B0604030504040204" pitchFamily="34" charset="0"/>
              </a:rPr>
              <a:t> </a:t>
            </a:r>
            <a: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</a:rPr>
              <a:t>– это педагогически работник, организующий процесс индивидуальной работы с обучающимися по выявлению, формированию и развитию их познавательных интересов, персональное сопровождение обучающихся в образовательном пространстве, мероприятия по воспитанию, образованию, развитию и социальной защите обучающихся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3122" y="5278384"/>
            <a:ext cx="108863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</a:rPr>
              <a:t>педагогический работник - 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(или) организации образовательной деятельности;</a:t>
            </a:r>
            <a:b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</a:rPr>
            </a:br>
            <a: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</a:rPr>
              <a:t/>
            </a:r>
            <a:b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</a:rPr>
            </a:br>
            <a:endParaRPr lang="ru-RU" sz="2000" dirty="0">
              <a:solidFill>
                <a:srgbClr val="22222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79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1342</Words>
  <Application>Microsoft Office PowerPoint</Application>
  <PresentationFormat>Широкоэкранный</PresentationFormat>
  <Paragraphs>159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Tahoma</vt:lpstr>
      <vt:lpstr>Times New Roman</vt:lpstr>
      <vt:lpstr>Тема Office</vt:lpstr>
      <vt:lpstr>          ОГБПОУ «Томский техникум социальных технологий»</vt:lpstr>
      <vt:lpstr>Презентация PowerPoint</vt:lpstr>
      <vt:lpstr>Презентация PowerPoint</vt:lpstr>
      <vt:lpstr>НОРМАТИВНО-ПРАВОВАЯ БАЗА </vt:lpstr>
      <vt:lpstr>Презентация PowerPoint</vt:lpstr>
      <vt:lpstr>ОТЛИЧИЕ АООП ОТ ОПОП</vt:lpstr>
      <vt:lpstr>Разделы 1,3,5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ОГБПОУ «Томский техникум социальных технологий»</dc:title>
  <dc:creator>Фоминых Инна Алексеевна</dc:creator>
  <cp:lastModifiedBy>Фоминых Инна Алексеевна</cp:lastModifiedBy>
  <cp:revision>31</cp:revision>
  <dcterms:created xsi:type="dcterms:W3CDTF">2019-09-11T12:13:33Z</dcterms:created>
  <dcterms:modified xsi:type="dcterms:W3CDTF">2019-10-31T02:44:18Z</dcterms:modified>
</cp:coreProperties>
</file>