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347" r:id="rId2"/>
    <p:sldId id="364" r:id="rId3"/>
    <p:sldId id="365" r:id="rId4"/>
    <p:sldId id="366" r:id="rId5"/>
    <p:sldId id="367" r:id="rId6"/>
    <p:sldId id="371" r:id="rId7"/>
    <p:sldId id="368" r:id="rId8"/>
    <p:sldId id="372" r:id="rId9"/>
    <p:sldId id="369" r:id="rId10"/>
    <p:sldId id="3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24868-0F5C-40CF-9950-F98723D21C8A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3" csCatId="accent1" phldr="1"/>
      <dgm:spPr/>
    </dgm:pt>
    <dgm:pt modelId="{626F58AC-6758-4F7B-A1A0-C7DF984759E2}">
      <dgm:prSet phldrT="[Text]" custT="1"/>
      <dgm:spPr>
        <a:solidFill>
          <a:schemeClr val="accent3">
            <a:alpha val="70000"/>
          </a:schemeClr>
        </a:solidFill>
      </dgm:spPr>
      <dgm:t>
        <a:bodyPr/>
        <a:lstStyle/>
        <a:p>
          <a:r>
            <a:rPr lang="en-US" sz="5000" dirty="0" smtClean="0">
              <a:solidFill>
                <a:schemeClr val="bg1"/>
              </a:solidFill>
            </a:rPr>
            <a:t>Text</a:t>
          </a:r>
          <a:endParaRPr lang="en-US" sz="5000" dirty="0"/>
        </a:p>
      </dgm:t>
    </dgm:pt>
    <dgm:pt modelId="{3D1C780F-F0AE-40A0-B6A6-50D35F68BF81}" type="parTrans" cxnId="{2A360DD8-50A3-40FE-95C2-DBCFDE466568}">
      <dgm:prSet/>
      <dgm:spPr/>
      <dgm:t>
        <a:bodyPr/>
        <a:lstStyle/>
        <a:p>
          <a:endParaRPr lang="en-US"/>
        </a:p>
      </dgm:t>
    </dgm:pt>
    <dgm:pt modelId="{EF14BEA7-CF01-42EA-97A5-57585D69C155}" type="sibTrans" cxnId="{2A360DD8-50A3-40FE-95C2-DBCFDE466568}">
      <dgm:prSet/>
      <dgm:spPr/>
      <dgm:t>
        <a:bodyPr/>
        <a:lstStyle/>
        <a:p>
          <a:endParaRPr lang="en-US"/>
        </a:p>
      </dgm:t>
    </dgm:pt>
    <dgm:pt modelId="{C7613D6A-2DB8-4364-B740-E61355E8EE3D}">
      <dgm:prSet phldrT="[Text]" custT="1"/>
      <dgm:spPr>
        <a:solidFill>
          <a:schemeClr val="accent2">
            <a:alpha val="80000"/>
          </a:schemeClr>
        </a:solidFill>
      </dgm:spPr>
      <dgm:t>
        <a:bodyPr/>
        <a:lstStyle/>
        <a:p>
          <a:r>
            <a:rPr lang="en-US" sz="5000" dirty="0" smtClean="0">
              <a:solidFill>
                <a:schemeClr val="bg1"/>
              </a:solidFill>
            </a:rPr>
            <a:t>Text</a:t>
          </a:r>
          <a:endParaRPr lang="en-US" sz="5000" dirty="0"/>
        </a:p>
      </dgm:t>
    </dgm:pt>
    <dgm:pt modelId="{B43931DA-3934-4129-AEF2-669157D9FD56}" type="parTrans" cxnId="{AE83382A-2FBC-4DF8-A0FE-B38EBAA66979}">
      <dgm:prSet/>
      <dgm:spPr/>
      <dgm:t>
        <a:bodyPr/>
        <a:lstStyle/>
        <a:p>
          <a:endParaRPr lang="en-US"/>
        </a:p>
      </dgm:t>
    </dgm:pt>
    <dgm:pt modelId="{2747ECD2-56A3-46AB-AB13-C8D32C3EECF2}" type="sibTrans" cxnId="{AE83382A-2FBC-4DF8-A0FE-B38EBAA66979}">
      <dgm:prSet/>
      <dgm:spPr/>
      <dgm:t>
        <a:bodyPr/>
        <a:lstStyle/>
        <a:p>
          <a:endParaRPr lang="en-US"/>
        </a:p>
      </dgm:t>
    </dgm:pt>
    <dgm:pt modelId="{139A2B55-1F3C-4FC3-B409-0E6CE27CEE2B}">
      <dgm:prSet phldrT="[Text]" custT="1"/>
      <dgm:spPr>
        <a:solidFill>
          <a:schemeClr val="accent1">
            <a:alpha val="70000"/>
          </a:schemeClr>
        </a:solidFill>
      </dgm:spPr>
      <dgm:t>
        <a:bodyPr/>
        <a:lstStyle/>
        <a:p>
          <a:r>
            <a:rPr lang="en-US" sz="5000" dirty="0" smtClean="0">
              <a:solidFill>
                <a:schemeClr val="bg1"/>
              </a:solidFill>
            </a:rPr>
            <a:t>Text</a:t>
          </a:r>
          <a:endParaRPr lang="en-US" sz="5000" dirty="0"/>
        </a:p>
      </dgm:t>
    </dgm:pt>
    <dgm:pt modelId="{0799C052-EF21-440F-8393-0358F993530F}" type="parTrans" cxnId="{1AA72E79-6696-4D85-BD29-B5C1FE7E76D5}">
      <dgm:prSet/>
      <dgm:spPr/>
      <dgm:t>
        <a:bodyPr/>
        <a:lstStyle/>
        <a:p>
          <a:endParaRPr lang="en-US"/>
        </a:p>
      </dgm:t>
    </dgm:pt>
    <dgm:pt modelId="{362BEF91-629D-4F3E-B093-1B68FB6BC78A}" type="sibTrans" cxnId="{1AA72E79-6696-4D85-BD29-B5C1FE7E76D5}">
      <dgm:prSet/>
      <dgm:spPr/>
      <dgm:t>
        <a:bodyPr/>
        <a:lstStyle/>
        <a:p>
          <a:endParaRPr lang="en-US"/>
        </a:p>
      </dgm:t>
    </dgm:pt>
    <dgm:pt modelId="{EF85810C-D125-4C10-89C9-2A985E8493E7}" type="pres">
      <dgm:prSet presAssocID="{5D824868-0F5C-40CF-9950-F98723D21C8A}" presName="compositeShape" presStyleCnt="0">
        <dgm:presLayoutVars>
          <dgm:chMax val="7"/>
          <dgm:dir/>
          <dgm:resizeHandles val="exact"/>
        </dgm:presLayoutVars>
      </dgm:prSet>
      <dgm:spPr/>
    </dgm:pt>
    <dgm:pt modelId="{CC6E3EC4-BF89-4115-809E-00629EFAFBD0}" type="pres">
      <dgm:prSet presAssocID="{626F58AC-6758-4F7B-A1A0-C7DF984759E2}" presName="circ1" presStyleLbl="vennNode1" presStyleIdx="0" presStyleCnt="3"/>
      <dgm:spPr/>
      <dgm:t>
        <a:bodyPr/>
        <a:lstStyle/>
        <a:p>
          <a:endParaRPr lang="en-US"/>
        </a:p>
      </dgm:t>
    </dgm:pt>
    <dgm:pt modelId="{4F2FCA01-26BE-4250-B214-3E43BCBC56F9}" type="pres">
      <dgm:prSet presAssocID="{626F58AC-6758-4F7B-A1A0-C7DF984759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209FE-0A9B-4CE5-B67C-1A0B85068B4D}" type="pres">
      <dgm:prSet presAssocID="{C7613D6A-2DB8-4364-B740-E61355E8EE3D}" presName="circ2" presStyleLbl="vennNode1" presStyleIdx="1" presStyleCnt="3"/>
      <dgm:spPr/>
      <dgm:t>
        <a:bodyPr/>
        <a:lstStyle/>
        <a:p>
          <a:endParaRPr lang="en-US"/>
        </a:p>
      </dgm:t>
    </dgm:pt>
    <dgm:pt modelId="{05A77714-2698-4C5D-94E4-9490DA38BBF4}" type="pres">
      <dgm:prSet presAssocID="{C7613D6A-2DB8-4364-B740-E61355E8EE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B60A6-0D96-4F46-A565-511841D092A8}" type="pres">
      <dgm:prSet presAssocID="{139A2B55-1F3C-4FC3-B409-0E6CE27CEE2B}" presName="circ3" presStyleLbl="vennNode1" presStyleIdx="2" presStyleCnt="3"/>
      <dgm:spPr/>
      <dgm:t>
        <a:bodyPr/>
        <a:lstStyle/>
        <a:p>
          <a:endParaRPr lang="en-US"/>
        </a:p>
      </dgm:t>
    </dgm:pt>
    <dgm:pt modelId="{ABCE19B2-3642-42A2-B859-08634AD8726E}" type="pres">
      <dgm:prSet presAssocID="{139A2B55-1F3C-4FC3-B409-0E6CE27CEE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AE563-A6BA-4157-A9D4-CBC06B24B114}" type="presOf" srcId="{139A2B55-1F3C-4FC3-B409-0E6CE27CEE2B}" destId="{ABCE19B2-3642-42A2-B859-08634AD8726E}" srcOrd="1" destOrd="0" presId="urn:microsoft.com/office/officeart/2005/8/layout/venn1"/>
    <dgm:cxn modelId="{B34386AC-4DC4-43C7-AFC9-7CED219340D3}" type="presOf" srcId="{626F58AC-6758-4F7B-A1A0-C7DF984759E2}" destId="{CC6E3EC4-BF89-4115-809E-00629EFAFBD0}" srcOrd="0" destOrd="0" presId="urn:microsoft.com/office/officeart/2005/8/layout/venn1"/>
    <dgm:cxn modelId="{C2FE44CD-51FE-43CF-BDA8-2A8AA8E6DF89}" type="presOf" srcId="{626F58AC-6758-4F7B-A1A0-C7DF984759E2}" destId="{4F2FCA01-26BE-4250-B214-3E43BCBC56F9}" srcOrd="1" destOrd="0" presId="urn:microsoft.com/office/officeart/2005/8/layout/venn1"/>
    <dgm:cxn modelId="{1AA72E79-6696-4D85-BD29-B5C1FE7E76D5}" srcId="{5D824868-0F5C-40CF-9950-F98723D21C8A}" destId="{139A2B55-1F3C-4FC3-B409-0E6CE27CEE2B}" srcOrd="2" destOrd="0" parTransId="{0799C052-EF21-440F-8393-0358F993530F}" sibTransId="{362BEF91-629D-4F3E-B093-1B68FB6BC78A}"/>
    <dgm:cxn modelId="{E34746F5-C69D-433C-8C9F-3719DF2F7E0D}" type="presOf" srcId="{C7613D6A-2DB8-4364-B740-E61355E8EE3D}" destId="{BB1209FE-0A9B-4CE5-B67C-1A0B85068B4D}" srcOrd="0" destOrd="0" presId="urn:microsoft.com/office/officeart/2005/8/layout/venn1"/>
    <dgm:cxn modelId="{2F6F2AA4-2FF2-44A6-A761-D20FF656F3A7}" type="presOf" srcId="{5D824868-0F5C-40CF-9950-F98723D21C8A}" destId="{EF85810C-D125-4C10-89C9-2A985E8493E7}" srcOrd="0" destOrd="0" presId="urn:microsoft.com/office/officeart/2005/8/layout/venn1"/>
    <dgm:cxn modelId="{040780AB-12AF-4217-9702-CF2F487E6EC2}" type="presOf" srcId="{139A2B55-1F3C-4FC3-B409-0E6CE27CEE2B}" destId="{59BB60A6-0D96-4F46-A565-511841D092A8}" srcOrd="0" destOrd="0" presId="urn:microsoft.com/office/officeart/2005/8/layout/venn1"/>
    <dgm:cxn modelId="{AE83382A-2FBC-4DF8-A0FE-B38EBAA66979}" srcId="{5D824868-0F5C-40CF-9950-F98723D21C8A}" destId="{C7613D6A-2DB8-4364-B740-E61355E8EE3D}" srcOrd="1" destOrd="0" parTransId="{B43931DA-3934-4129-AEF2-669157D9FD56}" sibTransId="{2747ECD2-56A3-46AB-AB13-C8D32C3EECF2}"/>
    <dgm:cxn modelId="{2A360DD8-50A3-40FE-95C2-DBCFDE466568}" srcId="{5D824868-0F5C-40CF-9950-F98723D21C8A}" destId="{626F58AC-6758-4F7B-A1A0-C7DF984759E2}" srcOrd="0" destOrd="0" parTransId="{3D1C780F-F0AE-40A0-B6A6-50D35F68BF81}" sibTransId="{EF14BEA7-CF01-42EA-97A5-57585D69C155}"/>
    <dgm:cxn modelId="{34D39FD8-8631-455B-BB98-F16F3466A33C}" type="presOf" srcId="{C7613D6A-2DB8-4364-B740-E61355E8EE3D}" destId="{05A77714-2698-4C5D-94E4-9490DA38BBF4}" srcOrd="1" destOrd="0" presId="urn:microsoft.com/office/officeart/2005/8/layout/venn1"/>
    <dgm:cxn modelId="{3E667C3F-EA41-4F2E-A2D8-34DE4F77E92A}" type="presParOf" srcId="{EF85810C-D125-4C10-89C9-2A985E8493E7}" destId="{CC6E3EC4-BF89-4115-809E-00629EFAFBD0}" srcOrd="0" destOrd="0" presId="urn:microsoft.com/office/officeart/2005/8/layout/venn1"/>
    <dgm:cxn modelId="{552CD483-9853-4E93-A256-8A46FC761D48}" type="presParOf" srcId="{EF85810C-D125-4C10-89C9-2A985E8493E7}" destId="{4F2FCA01-26BE-4250-B214-3E43BCBC56F9}" srcOrd="1" destOrd="0" presId="urn:microsoft.com/office/officeart/2005/8/layout/venn1"/>
    <dgm:cxn modelId="{B850C262-84CE-4BEB-80D4-E1C861AEB2BB}" type="presParOf" srcId="{EF85810C-D125-4C10-89C9-2A985E8493E7}" destId="{BB1209FE-0A9B-4CE5-B67C-1A0B85068B4D}" srcOrd="2" destOrd="0" presId="urn:microsoft.com/office/officeart/2005/8/layout/venn1"/>
    <dgm:cxn modelId="{9BA51B22-CC6C-4533-9BD1-4CCD9DC4BB9C}" type="presParOf" srcId="{EF85810C-D125-4C10-89C9-2A985E8493E7}" destId="{05A77714-2698-4C5D-94E4-9490DA38BBF4}" srcOrd="3" destOrd="0" presId="urn:microsoft.com/office/officeart/2005/8/layout/venn1"/>
    <dgm:cxn modelId="{9E2F2570-8B40-4951-96A1-570EDA8CE25F}" type="presParOf" srcId="{EF85810C-D125-4C10-89C9-2A985E8493E7}" destId="{59BB60A6-0D96-4F46-A565-511841D092A8}" srcOrd="4" destOrd="0" presId="urn:microsoft.com/office/officeart/2005/8/layout/venn1"/>
    <dgm:cxn modelId="{A6FD67C2-2898-48C8-9572-F5065262B89B}" type="presParOf" srcId="{EF85810C-D125-4C10-89C9-2A985E8493E7}" destId="{ABCE19B2-3642-42A2-B859-08634AD8726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EC4-BF89-4115-809E-00629EFAFBD0}">
      <dsp:nvSpPr>
        <dsp:cNvPr id="0" name=""/>
        <dsp:cNvSpPr/>
      </dsp:nvSpPr>
      <dsp:spPr>
        <a:xfrm>
          <a:off x="1897380" y="52704"/>
          <a:ext cx="2529840" cy="2529840"/>
        </a:xfrm>
        <a:prstGeom prst="ellipse">
          <a:avLst/>
        </a:prstGeom>
        <a:solidFill>
          <a:schemeClr val="accent3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bg1"/>
              </a:solidFill>
            </a:rPr>
            <a:t>Text</a:t>
          </a:r>
          <a:endParaRPr lang="en-US" sz="5000" kern="1200" dirty="0"/>
        </a:p>
      </dsp:txBody>
      <dsp:txXfrm>
        <a:off x="2234692" y="495426"/>
        <a:ext cx="1855216" cy="1138428"/>
      </dsp:txXfrm>
    </dsp:sp>
    <dsp:sp modelId="{BB1209FE-0A9B-4CE5-B67C-1A0B85068B4D}">
      <dsp:nvSpPr>
        <dsp:cNvPr id="0" name=""/>
        <dsp:cNvSpPr/>
      </dsp:nvSpPr>
      <dsp:spPr>
        <a:xfrm>
          <a:off x="2810230" y="1633855"/>
          <a:ext cx="2529840" cy="2529840"/>
        </a:xfrm>
        <a:prstGeom prst="ellipse">
          <a:avLst/>
        </a:prstGeom>
        <a:solidFill>
          <a:schemeClr val="accent2"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bg1"/>
              </a:solidFill>
            </a:rPr>
            <a:t>Text</a:t>
          </a:r>
          <a:endParaRPr lang="en-US" sz="5000" kern="1200" dirty="0"/>
        </a:p>
      </dsp:txBody>
      <dsp:txXfrm>
        <a:off x="3583940" y="2287396"/>
        <a:ext cx="1517904" cy="1391412"/>
      </dsp:txXfrm>
    </dsp:sp>
    <dsp:sp modelId="{59BB60A6-0D96-4F46-A565-511841D092A8}">
      <dsp:nvSpPr>
        <dsp:cNvPr id="0" name=""/>
        <dsp:cNvSpPr/>
      </dsp:nvSpPr>
      <dsp:spPr>
        <a:xfrm>
          <a:off x="984529" y="1633855"/>
          <a:ext cx="2529840" cy="2529840"/>
        </a:xfrm>
        <a:prstGeom prst="ellipse">
          <a:avLst/>
        </a:prstGeom>
        <a:solidFill>
          <a:schemeClr val="accent1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bg1"/>
              </a:solidFill>
            </a:rPr>
            <a:t>Text</a:t>
          </a:r>
          <a:endParaRPr lang="en-US" sz="5000" kern="1200" dirty="0"/>
        </a:p>
      </dsp:txBody>
      <dsp:txXfrm>
        <a:off x="1222756" y="2287396"/>
        <a:ext cx="1517904" cy="139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8ACE5F-0946-494C-ADD5-E62A48C9373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7EB6A1-5AEC-44B4-87E0-1553994F6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27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2A05B41-D008-45DC-A5AF-D9DE2C87D41A}" type="slidenum">
              <a:rPr lang="en-US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3</a:t>
            </a:fld>
            <a:endParaRPr lang="en-US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27EA-E3AB-49B6-B7EE-8B682634A4E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A00B-2ED7-4871-9C18-571BECEE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63EB-8D7D-4A94-9883-D9398D26AA2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477D-3808-412F-91B1-32269ED65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F393-78E8-43E2-BB5D-6FDAAEFBF76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FE46-1683-4EFA-9DF3-363D8492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0F3-F290-45D9-956E-14FE20B34933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618-DFC2-4934-BA2E-B3AB8BC5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0218-5A15-4861-B074-8DC8B92FA0AD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BECD-9F8F-433A-97B2-4A1C8AFF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DE88-233E-4A6A-9F0C-5D9D823B955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6B47-F928-446B-922D-53148084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1783-CC7E-4D27-925C-E4AF9CAF6174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8FCF-803B-4624-A742-B01379EB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8940-4F3A-41AD-A459-E113F5D9486C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F0D9-7AAB-404B-B407-F6211E102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FC33-492F-499C-B411-496C60444240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4628-56F5-4390-AC9A-5C741C96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77B7-41B4-4629-BC0C-BDFD79D404B9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834E-8DD3-4CA8-9A0D-1028ABBF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4495-DB43-4B6E-9DD1-35AB401EAD2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2DB-0D99-4309-ACF5-631CB98F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0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2F057-0AF2-4501-9AE6-0223E6DA988E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085F1-F339-449E-881C-E146F64B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0" r:id="rId2"/>
    <p:sldLayoutId id="2147484279" r:id="rId3"/>
    <p:sldLayoutId id="2147484278" r:id="rId4"/>
    <p:sldLayoutId id="2147484277" r:id="rId5"/>
    <p:sldLayoutId id="2147484276" r:id="rId6"/>
    <p:sldLayoutId id="2147484275" r:id="rId7"/>
    <p:sldLayoutId id="2147484274" r:id="rId8"/>
    <p:sldLayoutId id="2147484273" r:id="rId9"/>
    <p:sldLayoutId id="2147484272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90600" y="1270000"/>
            <a:ext cx="4648200" cy="2105025"/>
          </a:xfrm>
          <a:prstGeom prst="rect">
            <a:avLst/>
          </a:prstGeom>
          <a:extLst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673" y="9144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FF0000"/>
                </a:solidFill>
              </a:rPr>
              <a:t>Автор: Мельник Ю.В, ведущий специалист института медико-биологических технологий РУДН </a:t>
            </a:r>
            <a:endParaRPr lang="ru-RU" sz="4000" dirty="0" smtClean="0">
              <a:solidFill>
                <a:srgbClr val="FF0000"/>
              </a:solidFill>
            </a:endParaRPr>
          </a:p>
          <a:p>
            <a:pPr lvl="0"/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Методические </a:t>
            </a:r>
            <a:r>
              <a:rPr lang="ru-RU" sz="3600" dirty="0" smtClean="0">
                <a:solidFill>
                  <a:srgbClr val="FF0000"/>
                </a:solidFill>
              </a:rPr>
              <a:t>аспекты </a:t>
            </a:r>
            <a:r>
              <a:rPr lang="ru-RU" sz="3600" dirty="0">
                <a:solidFill>
                  <a:srgbClr val="FF0000"/>
                </a:solidFill>
              </a:rPr>
              <a:t>организации </a:t>
            </a:r>
            <a:r>
              <a:rPr lang="ru-RU" sz="3600" dirty="0" smtClean="0">
                <a:solidFill>
                  <a:srgbClr val="FF0000"/>
                </a:solidFill>
              </a:rPr>
              <a:t>инклюзивного профессионального образования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extBox 98"/>
          <p:cNvSpPr txBox="1">
            <a:spLocks noChangeArrowheads="1"/>
          </p:cNvSpPr>
          <p:nvPr/>
        </p:nvSpPr>
        <p:spPr bwMode="auto">
          <a:xfrm>
            <a:off x="0" y="1524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415"/>
                </a:solidFill>
                <a:latin typeface="Calibri" pitchFamily="34" charset="0"/>
              </a:rPr>
              <a:t>Проблемно-</a:t>
            </a:r>
            <a:r>
              <a:rPr lang="ru-RU" sz="2800" dirty="0" err="1" smtClean="0">
                <a:solidFill>
                  <a:srgbClr val="00B415"/>
                </a:solidFill>
                <a:latin typeface="Calibri" pitchFamily="34" charset="0"/>
              </a:rPr>
              <a:t>элиминационная</a:t>
            </a:r>
            <a:r>
              <a:rPr lang="ru-RU" sz="2800" dirty="0" smtClean="0">
                <a:solidFill>
                  <a:srgbClr val="00B415"/>
                </a:solidFill>
                <a:latin typeface="Calibri" pitchFamily="34" charset="0"/>
              </a:rPr>
              <a:t> методика </a:t>
            </a:r>
            <a:r>
              <a:rPr lang="ru-RU" sz="2800" dirty="0">
                <a:solidFill>
                  <a:srgbClr val="00B415"/>
                </a:solidFill>
                <a:latin typeface="Calibri" pitchFamily="34" charset="0"/>
              </a:rPr>
              <a:t>реализации инклюзивного </a:t>
            </a:r>
            <a:r>
              <a:rPr lang="ru-RU" sz="2800" dirty="0" smtClean="0">
                <a:solidFill>
                  <a:srgbClr val="00B415"/>
                </a:solidFill>
                <a:latin typeface="Calibri" pitchFamily="34" charset="0"/>
              </a:rPr>
              <a:t>образования состоит в ликвидации: </a:t>
            </a:r>
            <a:endParaRPr lang="en-US" sz="2800" dirty="0">
              <a:solidFill>
                <a:srgbClr val="00B415"/>
              </a:solidFill>
              <a:latin typeface="Calibri" pitchFamily="34" charset="0"/>
            </a:endParaRPr>
          </a:p>
        </p:txBody>
      </p:sp>
      <p:grpSp>
        <p:nvGrpSpPr>
          <p:cNvPr id="348162" name="Group 1"/>
          <p:cNvGrpSpPr>
            <a:grpSpLocks/>
          </p:cNvGrpSpPr>
          <p:nvPr/>
        </p:nvGrpSpPr>
        <p:grpSpPr bwMode="auto">
          <a:xfrm>
            <a:off x="4587875" y="2133600"/>
            <a:ext cx="4556125" cy="4040188"/>
            <a:chOff x="1828800" y="590550"/>
            <a:chExt cx="6057900" cy="5372100"/>
          </a:xfrm>
        </p:grpSpPr>
        <p:sp>
          <p:nvSpPr>
            <p:cNvPr id="21" name="Cube 20"/>
            <p:cNvSpPr>
              <a:spLocks noChangeArrowheads="1"/>
            </p:cNvSpPr>
            <p:nvPr/>
          </p:nvSpPr>
          <p:spPr bwMode="auto">
            <a:xfrm>
              <a:off x="1828800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22" name="Cube 21"/>
            <p:cNvSpPr>
              <a:spLocks noChangeArrowheads="1"/>
            </p:cNvSpPr>
            <p:nvPr/>
          </p:nvSpPr>
          <p:spPr bwMode="auto">
            <a:xfrm>
              <a:off x="3352773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  <p:sp>
          <p:nvSpPr>
            <p:cNvPr id="23" name="Cube 22"/>
            <p:cNvSpPr>
              <a:spLocks noChangeArrowheads="1"/>
            </p:cNvSpPr>
            <p:nvPr/>
          </p:nvSpPr>
          <p:spPr bwMode="auto">
            <a:xfrm>
              <a:off x="4828200" y="4531497"/>
              <a:ext cx="160207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  <p:sp>
          <p:nvSpPr>
            <p:cNvPr id="24" name="Cube 23"/>
            <p:cNvSpPr>
              <a:spLocks noChangeArrowheads="1"/>
            </p:cNvSpPr>
            <p:nvPr/>
          </p:nvSpPr>
          <p:spPr bwMode="auto">
            <a:xfrm>
              <a:off x="6286739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  <p:sp>
          <p:nvSpPr>
            <p:cNvPr id="25" name="Cube 24"/>
            <p:cNvSpPr>
              <a:spLocks noChangeArrowheads="1"/>
            </p:cNvSpPr>
            <p:nvPr/>
          </p:nvSpPr>
          <p:spPr bwMode="auto">
            <a:xfrm>
              <a:off x="2628781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6" name="Cube 25"/>
            <p:cNvSpPr>
              <a:spLocks noChangeArrowheads="1"/>
            </p:cNvSpPr>
            <p:nvPr/>
          </p:nvSpPr>
          <p:spPr bwMode="auto">
            <a:xfrm>
              <a:off x="4152755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7" name="Cube 26"/>
            <p:cNvSpPr>
              <a:spLocks noChangeArrowheads="1"/>
            </p:cNvSpPr>
            <p:nvPr/>
          </p:nvSpPr>
          <p:spPr bwMode="auto">
            <a:xfrm>
              <a:off x="5630291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28" name="Cube 27"/>
            <p:cNvSpPr>
              <a:spLocks noChangeArrowheads="1"/>
            </p:cNvSpPr>
            <p:nvPr/>
          </p:nvSpPr>
          <p:spPr bwMode="auto">
            <a:xfrm>
              <a:off x="3542742" y="190560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25400" algn="ctr">
              <a:solidFill>
                <a:srgbClr val="593F2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9" name="Cube 28"/>
            <p:cNvSpPr>
              <a:spLocks noChangeArrowheads="1"/>
            </p:cNvSpPr>
            <p:nvPr/>
          </p:nvSpPr>
          <p:spPr bwMode="auto">
            <a:xfrm>
              <a:off x="5066716" y="190560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25400" algn="ctr">
              <a:solidFill>
                <a:srgbClr val="593F2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30" name="Cube 29"/>
            <p:cNvSpPr>
              <a:spLocks noChangeArrowheads="1"/>
            </p:cNvSpPr>
            <p:nvPr/>
          </p:nvSpPr>
          <p:spPr bwMode="auto">
            <a:xfrm>
              <a:off x="4410268" y="590550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91EA"/>
            </a:solidFill>
            <a:ln w="25400" algn="ctr">
              <a:solidFill>
                <a:srgbClr val="5C54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348163" name="Text Box 394"/>
          <p:cNvSpPr txBox="1">
            <a:spLocks noChangeArrowheads="1"/>
          </p:cNvSpPr>
          <p:nvPr/>
        </p:nvSpPr>
        <p:spPr bwMode="auto">
          <a:xfrm>
            <a:off x="1752600" y="1094408"/>
            <a:ext cx="4643438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 dirty="0">
                <a:latin typeface="Arial" pitchFamily="34" charset="0"/>
                <a:ea typeface="굴림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ea typeface="굴림"/>
                <a:cs typeface="Arial" pitchFamily="34" charset="0"/>
              </a:rPr>
              <a:t>едостаточности развития координационной</a:t>
            </a:r>
            <a:endParaRPr lang="en-US" dirty="0">
              <a:latin typeface="Arial" pitchFamily="34" charset="0"/>
              <a:ea typeface="굴림"/>
              <a:cs typeface="Arial" pitchFamily="34" charset="0"/>
            </a:endParaRPr>
          </a:p>
        </p:txBody>
      </p:sp>
      <p:sp>
        <p:nvSpPr>
          <p:cNvPr id="348164" name="Text Box 394"/>
          <p:cNvSpPr txBox="1">
            <a:spLocks noChangeArrowheads="1"/>
          </p:cNvSpPr>
          <p:nvPr/>
        </p:nvSpPr>
        <p:spPr bwMode="auto">
          <a:xfrm>
            <a:off x="1683327" y="1679421"/>
            <a:ext cx="4267200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 dirty="0" smtClean="0">
                <a:latin typeface="Arial" pitchFamily="34" charset="0"/>
                <a:ea typeface="굴림"/>
                <a:cs typeface="Arial" pitchFamily="34" charset="0"/>
              </a:rPr>
              <a:t>Недостаточности </a:t>
            </a:r>
            <a:r>
              <a:rPr lang="ru-RU" dirty="0">
                <a:latin typeface="Arial" pitchFamily="34" charset="0"/>
                <a:ea typeface="굴림"/>
                <a:cs typeface="Arial" pitchFamily="34" charset="0"/>
              </a:rPr>
              <a:t>архитектурной доступности + профессиональной </a:t>
            </a:r>
            <a:r>
              <a:rPr lang="ru-RU" dirty="0" smtClean="0">
                <a:latin typeface="Arial" pitchFamily="34" charset="0"/>
                <a:ea typeface="굴림"/>
                <a:cs typeface="Arial" pitchFamily="34" charset="0"/>
              </a:rPr>
              <a:t>компетентности </a:t>
            </a:r>
            <a:r>
              <a:rPr lang="ru-RU" dirty="0">
                <a:latin typeface="Arial" pitchFamily="34" charset="0"/>
                <a:ea typeface="굴림"/>
                <a:cs typeface="Arial" pitchFamily="34" charset="0"/>
              </a:rPr>
              <a:t>в области инклюзии у ППС </a:t>
            </a:r>
            <a:endParaRPr lang="en-US" dirty="0">
              <a:latin typeface="Arial" pitchFamily="34" charset="0"/>
              <a:ea typeface="굴림"/>
              <a:cs typeface="Arial" pitchFamily="34" charset="0"/>
            </a:endParaRPr>
          </a:p>
        </p:txBody>
      </p:sp>
      <p:grpSp>
        <p:nvGrpSpPr>
          <p:cNvPr id="348165" name="Group 65"/>
          <p:cNvGrpSpPr>
            <a:grpSpLocks/>
          </p:cNvGrpSpPr>
          <p:nvPr/>
        </p:nvGrpSpPr>
        <p:grpSpPr bwMode="auto">
          <a:xfrm>
            <a:off x="1143000" y="1371600"/>
            <a:ext cx="309563" cy="309563"/>
            <a:chOff x="7391400" y="1988344"/>
            <a:chExt cx="454025" cy="454025"/>
          </a:xfrm>
        </p:grpSpPr>
        <p:sp>
          <p:nvSpPr>
            <p:cNvPr id="40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0091EA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Oval 269"/>
            <p:cNvSpPr>
              <a:spLocks noChangeArrowheads="1"/>
            </p:cNvSpPr>
            <p:nvPr/>
          </p:nvSpPr>
          <p:spPr bwMode="auto">
            <a:xfrm rot="-252224">
              <a:off x="7437967" y="1990673"/>
              <a:ext cx="356235" cy="265430"/>
            </a:xfrm>
            <a:prstGeom prst="ellipse">
              <a:avLst/>
            </a:prstGeom>
            <a:solidFill>
              <a:srgbClr val="0091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48166" name="Group 65"/>
          <p:cNvGrpSpPr>
            <a:grpSpLocks/>
          </p:cNvGrpSpPr>
          <p:nvPr/>
        </p:nvGrpSpPr>
        <p:grpSpPr bwMode="auto">
          <a:xfrm>
            <a:off x="1143000" y="2209800"/>
            <a:ext cx="312738" cy="312738"/>
            <a:chOff x="7391400" y="1988344"/>
            <a:chExt cx="454025" cy="454025"/>
          </a:xfrm>
        </p:grpSpPr>
        <p:sp>
          <p:nvSpPr>
            <p:cNvPr id="46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Oval 269"/>
            <p:cNvSpPr>
              <a:spLocks noChangeArrowheads="1"/>
            </p:cNvSpPr>
            <p:nvPr/>
          </p:nvSpPr>
          <p:spPr bwMode="auto">
            <a:xfrm rot="-252224">
              <a:off x="7439799" y="1990649"/>
              <a:ext cx="352617" cy="265039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48167" name="Group 65"/>
          <p:cNvGrpSpPr>
            <a:grpSpLocks/>
          </p:cNvGrpSpPr>
          <p:nvPr/>
        </p:nvGrpSpPr>
        <p:grpSpPr bwMode="auto">
          <a:xfrm>
            <a:off x="1219200" y="3276600"/>
            <a:ext cx="317500" cy="315913"/>
            <a:chOff x="7391400" y="1988344"/>
            <a:chExt cx="454025" cy="454025"/>
          </a:xfrm>
        </p:grpSpPr>
        <p:sp>
          <p:nvSpPr>
            <p:cNvPr id="55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Oval 269"/>
            <p:cNvSpPr>
              <a:spLocks noChangeArrowheads="1"/>
            </p:cNvSpPr>
            <p:nvPr/>
          </p:nvSpPr>
          <p:spPr bwMode="auto">
            <a:xfrm rot="-252224">
              <a:off x="7439073" y="1990626"/>
              <a:ext cx="354140" cy="26693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48168" name="Group 65"/>
          <p:cNvGrpSpPr>
            <a:grpSpLocks/>
          </p:cNvGrpSpPr>
          <p:nvPr/>
        </p:nvGrpSpPr>
        <p:grpSpPr bwMode="auto">
          <a:xfrm>
            <a:off x="1219200" y="5029200"/>
            <a:ext cx="315913" cy="315913"/>
            <a:chOff x="7391400" y="1988344"/>
            <a:chExt cx="454025" cy="454025"/>
          </a:xfrm>
        </p:grpSpPr>
        <p:sp>
          <p:nvSpPr>
            <p:cNvPr id="60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Oval 269"/>
            <p:cNvSpPr>
              <a:spLocks noChangeArrowheads="1"/>
            </p:cNvSpPr>
            <p:nvPr/>
          </p:nvSpPr>
          <p:spPr bwMode="auto">
            <a:xfrm rot="-252224">
              <a:off x="7439313" y="1990626"/>
              <a:ext cx="353636" cy="266938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48169" name="Text Box 31"/>
          <p:cNvSpPr txBox="1">
            <a:spLocks noChangeArrowheads="1"/>
          </p:cNvSpPr>
          <p:nvPr/>
        </p:nvSpPr>
        <p:spPr bwMode="auto">
          <a:xfrm>
            <a:off x="1676400" y="2895600"/>
            <a:ext cx="3216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Недостатка</a:t>
            </a:r>
          </a:p>
          <a:p>
            <a:r>
              <a:rPr lang="ru-RU" dirty="0" smtClean="0"/>
              <a:t>адаптированных </a:t>
            </a:r>
            <a:r>
              <a:rPr lang="ru-RU" dirty="0"/>
              <a:t>образовательных программ +техник обучения +дидактических материалов</a:t>
            </a:r>
          </a:p>
        </p:txBody>
      </p:sp>
      <p:sp>
        <p:nvSpPr>
          <p:cNvPr id="348170" name="Text Box 32"/>
          <p:cNvSpPr txBox="1">
            <a:spLocks noChangeArrowheads="1"/>
          </p:cNvSpPr>
          <p:nvPr/>
        </p:nvSpPr>
        <p:spPr bwMode="auto">
          <a:xfrm>
            <a:off x="1752600" y="4568825"/>
            <a:ext cx="3733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Психосоциальных сложностей </a:t>
            </a:r>
            <a:r>
              <a:rPr lang="ru-RU" dirty="0"/>
              <a:t>у всех субъектов ИО +</a:t>
            </a:r>
            <a:r>
              <a:rPr lang="ru-RU" dirty="0" smtClean="0"/>
              <a:t>слабой </a:t>
            </a:r>
            <a:endParaRPr lang="ru-RU" dirty="0"/>
          </a:p>
          <a:p>
            <a:r>
              <a:rPr lang="ru-RU" dirty="0" smtClean="0"/>
              <a:t>базы </a:t>
            </a:r>
            <a:r>
              <a:rPr lang="ru-RU" dirty="0"/>
              <a:t>знаний у нетипичных абитуриентов + </a:t>
            </a:r>
            <a:r>
              <a:rPr lang="ru-RU" dirty="0" smtClean="0"/>
              <a:t>низкой профориентации </a:t>
            </a:r>
            <a:r>
              <a:rPr lang="ru-RU" dirty="0"/>
              <a:t>и </a:t>
            </a:r>
            <a:r>
              <a:rPr lang="ru-RU" dirty="0" smtClean="0"/>
              <a:t>работы </a:t>
            </a:r>
            <a:endParaRPr lang="ru-RU" dirty="0"/>
          </a:p>
          <a:p>
            <a:r>
              <a:rPr lang="ru-RU" dirty="0"/>
              <a:t>с семьей + </a:t>
            </a:r>
            <a:r>
              <a:rPr lang="ru-RU" dirty="0" smtClean="0"/>
              <a:t>недостатка </a:t>
            </a:r>
            <a:r>
              <a:rPr lang="ru-RU" dirty="0"/>
              <a:t>сопровождения трудоустройства нетипичных лиц  </a:t>
            </a:r>
          </a:p>
        </p:txBody>
      </p:sp>
    </p:spTree>
    <p:extLst>
      <p:ext uri="{BB962C8B-B14F-4D97-AF65-F5344CB8AC3E}">
        <p14:creationId xmlns:p14="http://schemas.microsoft.com/office/powerpoint/2010/main" val="4654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9"/>
          <p:cNvGrpSpPr>
            <a:grpSpLocks/>
          </p:cNvGrpSpPr>
          <p:nvPr/>
        </p:nvGrpSpPr>
        <p:grpSpPr bwMode="auto">
          <a:xfrm>
            <a:off x="990600" y="2276475"/>
            <a:ext cx="3838575" cy="3459163"/>
            <a:chOff x="2309813" y="1676400"/>
            <a:chExt cx="4152900" cy="3741697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895060" y="4478809"/>
              <a:ext cx="990993" cy="240403"/>
            </a:xfrm>
            <a:custGeom>
              <a:avLst/>
              <a:gdLst/>
              <a:ahLst/>
              <a:cxnLst>
                <a:cxn ang="0">
                  <a:pos x="522" y="51"/>
                </a:cxn>
                <a:cxn ang="0">
                  <a:pos x="261" y="103"/>
                </a:cxn>
                <a:cxn ang="0">
                  <a:pos x="261" y="103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522" y="51"/>
                </a:cxn>
                <a:cxn ang="0">
                  <a:pos x="522" y="51"/>
                </a:cxn>
              </a:cxnLst>
              <a:rect l="0" t="0" r="r" b="b"/>
              <a:pathLst>
                <a:path w="522" h="103">
                  <a:moveTo>
                    <a:pt x="522" y="51"/>
                  </a:moveTo>
                  <a:cubicBezTo>
                    <a:pt x="522" y="80"/>
                    <a:pt x="405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117" y="103"/>
                    <a:pt x="0" y="8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117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05" y="0"/>
                    <a:pt x="522" y="23"/>
                    <a:pt x="522" y="51"/>
                  </a:cubicBezTo>
                  <a:cubicBezTo>
                    <a:pt x="522" y="51"/>
                    <a:pt x="522" y="51"/>
                    <a:pt x="522" y="51"/>
                  </a:cubicBezTo>
                  <a:close/>
                </a:path>
              </a:pathLst>
            </a:custGeom>
            <a:solidFill>
              <a:srgbClr val="383838">
                <a:alpha val="32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309813" y="1882459"/>
              <a:ext cx="4152900" cy="2819580"/>
            </a:xfrm>
            <a:custGeom>
              <a:avLst/>
              <a:gdLst/>
              <a:ahLst/>
              <a:cxnLst>
                <a:cxn ang="0">
                  <a:pos x="1114" y="0"/>
                </a:cxn>
                <a:cxn ang="0">
                  <a:pos x="557" y="55"/>
                </a:cxn>
                <a:cxn ang="0">
                  <a:pos x="0" y="1"/>
                </a:cxn>
                <a:cxn ang="0">
                  <a:pos x="388" y="666"/>
                </a:cxn>
                <a:cxn ang="0">
                  <a:pos x="423" y="725"/>
                </a:cxn>
                <a:cxn ang="0">
                  <a:pos x="557" y="756"/>
                </a:cxn>
                <a:cxn ang="0">
                  <a:pos x="692" y="726"/>
                </a:cxn>
                <a:cxn ang="0">
                  <a:pos x="692" y="726"/>
                </a:cxn>
                <a:cxn ang="0">
                  <a:pos x="854" y="446"/>
                </a:cxn>
                <a:cxn ang="0">
                  <a:pos x="854" y="446"/>
                </a:cxn>
                <a:cxn ang="0">
                  <a:pos x="1114" y="0"/>
                </a:cxn>
              </a:cxnLst>
              <a:rect l="0" t="0" r="r" b="b"/>
              <a:pathLst>
                <a:path w="1114" h="756">
                  <a:moveTo>
                    <a:pt x="1114" y="0"/>
                  </a:moveTo>
                  <a:cubicBezTo>
                    <a:pt x="1091" y="31"/>
                    <a:pt x="850" y="55"/>
                    <a:pt x="557" y="55"/>
                  </a:cubicBezTo>
                  <a:cubicBezTo>
                    <a:pt x="267" y="55"/>
                    <a:pt x="28" y="32"/>
                    <a:pt x="0" y="1"/>
                  </a:cubicBezTo>
                  <a:cubicBezTo>
                    <a:pt x="388" y="666"/>
                    <a:pt x="388" y="666"/>
                    <a:pt x="388" y="666"/>
                  </a:cubicBezTo>
                  <a:cubicBezTo>
                    <a:pt x="423" y="725"/>
                    <a:pt x="423" y="725"/>
                    <a:pt x="423" y="725"/>
                  </a:cubicBezTo>
                  <a:cubicBezTo>
                    <a:pt x="431" y="742"/>
                    <a:pt x="488" y="756"/>
                    <a:pt x="557" y="756"/>
                  </a:cubicBezTo>
                  <a:cubicBezTo>
                    <a:pt x="626" y="756"/>
                    <a:pt x="682" y="743"/>
                    <a:pt x="692" y="726"/>
                  </a:cubicBezTo>
                  <a:cubicBezTo>
                    <a:pt x="692" y="726"/>
                    <a:pt x="692" y="726"/>
                    <a:pt x="692" y="726"/>
                  </a:cubicBezTo>
                  <a:cubicBezTo>
                    <a:pt x="854" y="446"/>
                    <a:pt x="854" y="446"/>
                    <a:pt x="854" y="446"/>
                  </a:cubicBezTo>
                  <a:cubicBezTo>
                    <a:pt x="854" y="446"/>
                    <a:pt x="854" y="446"/>
                    <a:pt x="854" y="446"/>
                  </a:cubicBezTo>
                  <a:lnTo>
                    <a:pt x="111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ysClr val="window" lastClr="FFFFFF">
                    <a:lumMod val="65000"/>
                    <a:alpha val="0"/>
                  </a:sysClr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903647" y="5297896"/>
              <a:ext cx="973820" cy="120201"/>
            </a:xfrm>
            <a:custGeom>
              <a:avLst/>
              <a:gdLst/>
              <a:ahLst/>
              <a:cxnLst>
                <a:cxn ang="0">
                  <a:pos x="522" y="51"/>
                </a:cxn>
                <a:cxn ang="0">
                  <a:pos x="261" y="103"/>
                </a:cxn>
                <a:cxn ang="0">
                  <a:pos x="261" y="103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522" y="51"/>
                </a:cxn>
                <a:cxn ang="0">
                  <a:pos x="522" y="51"/>
                </a:cxn>
              </a:cxnLst>
              <a:rect l="0" t="0" r="r" b="b"/>
              <a:pathLst>
                <a:path w="522" h="103">
                  <a:moveTo>
                    <a:pt x="522" y="51"/>
                  </a:moveTo>
                  <a:cubicBezTo>
                    <a:pt x="522" y="80"/>
                    <a:pt x="405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117" y="103"/>
                    <a:pt x="0" y="8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117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05" y="0"/>
                    <a:pt x="522" y="23"/>
                    <a:pt x="522" y="51"/>
                  </a:cubicBezTo>
                  <a:cubicBezTo>
                    <a:pt x="522" y="51"/>
                    <a:pt x="522" y="51"/>
                    <a:pt x="522" y="51"/>
                  </a:cubicBezTo>
                  <a:close/>
                </a:path>
              </a:pathLst>
            </a:custGeom>
            <a:solidFill>
              <a:srgbClr val="383838">
                <a:lumMod val="75000"/>
                <a:alpha val="35000"/>
              </a:srgbClr>
            </a:solidFill>
            <a:ln w="9525">
              <a:solidFill>
                <a:sysClr val="window" lastClr="FFFFFF">
                  <a:lumMod val="85000"/>
                  <a:alpha val="24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316683" y="1676400"/>
              <a:ext cx="4125420" cy="434443"/>
            </a:xfrm>
            <a:custGeom>
              <a:avLst/>
              <a:gdLst/>
              <a:ahLst/>
              <a:cxnLst>
                <a:cxn ang="0">
                  <a:pos x="522" y="51"/>
                </a:cxn>
                <a:cxn ang="0">
                  <a:pos x="261" y="103"/>
                </a:cxn>
                <a:cxn ang="0">
                  <a:pos x="261" y="103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261" y="0"/>
                </a:cxn>
                <a:cxn ang="0">
                  <a:pos x="522" y="51"/>
                </a:cxn>
                <a:cxn ang="0">
                  <a:pos x="522" y="51"/>
                </a:cxn>
              </a:cxnLst>
              <a:rect l="0" t="0" r="r" b="b"/>
              <a:pathLst>
                <a:path w="522" h="103">
                  <a:moveTo>
                    <a:pt x="522" y="51"/>
                  </a:moveTo>
                  <a:cubicBezTo>
                    <a:pt x="522" y="80"/>
                    <a:pt x="405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117" y="103"/>
                    <a:pt x="0" y="8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117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05" y="0"/>
                    <a:pt x="522" y="23"/>
                    <a:pt x="522" y="51"/>
                  </a:cubicBezTo>
                  <a:cubicBezTo>
                    <a:pt x="522" y="51"/>
                    <a:pt x="522" y="51"/>
                    <a:pt x="522" y="51"/>
                  </a:cubicBezTo>
                  <a:close/>
                </a:path>
              </a:pathLst>
            </a:custGeom>
            <a:solidFill>
              <a:sysClr val="window" lastClr="FFFFFF">
                <a:alpha val="10000"/>
              </a:sysClr>
            </a:solidFill>
            <a:ln w="2540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2965450" y="2061877"/>
              <a:ext cx="1101204" cy="26316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715"/>
                </a:cxn>
                <a:cxn ang="0">
                  <a:pos x="300" y="716"/>
                </a:cxn>
                <a:cxn ang="0">
                  <a:pos x="190" y="12"/>
                </a:cxn>
                <a:cxn ang="0">
                  <a:pos x="0" y="0"/>
                </a:cxn>
              </a:cxnLst>
              <a:rect l="0" t="0" r="r" b="b"/>
              <a:pathLst>
                <a:path w="300" h="716">
                  <a:moveTo>
                    <a:pt x="0" y="0"/>
                  </a:moveTo>
                  <a:cubicBezTo>
                    <a:pt x="293" y="715"/>
                    <a:pt x="293" y="715"/>
                    <a:pt x="293" y="715"/>
                  </a:cubicBezTo>
                  <a:cubicBezTo>
                    <a:pt x="300" y="716"/>
                    <a:pt x="300" y="716"/>
                    <a:pt x="300" y="716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19" y="9"/>
                    <a:pt x="55" y="5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alpha val="17000"/>
                  </a:sysClr>
                </a:gs>
                <a:gs pos="0">
                  <a:sysClr val="window" lastClr="FFFFFF">
                    <a:alpha val="84000"/>
                  </a:sys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918500" y="4626769"/>
              <a:ext cx="974725" cy="790575"/>
            </a:xfrm>
            <a:custGeom>
              <a:avLst/>
              <a:gdLst/>
              <a:ahLst/>
              <a:cxnLst>
                <a:cxn ang="0">
                  <a:pos x="130" y="26"/>
                </a:cxn>
                <a:cxn ang="0">
                  <a:pos x="0" y="0"/>
                </a:cxn>
                <a:cxn ang="0">
                  <a:pos x="0" y="195"/>
                </a:cxn>
                <a:cxn ang="0">
                  <a:pos x="130" y="211"/>
                </a:cxn>
                <a:cxn ang="0">
                  <a:pos x="260" y="195"/>
                </a:cxn>
                <a:cxn ang="0">
                  <a:pos x="260" y="1"/>
                </a:cxn>
                <a:cxn ang="0">
                  <a:pos x="130" y="26"/>
                </a:cxn>
              </a:cxnLst>
              <a:rect l="0" t="0" r="r" b="b"/>
              <a:pathLst>
                <a:path w="260" h="211">
                  <a:moveTo>
                    <a:pt x="130" y="26"/>
                  </a:moveTo>
                  <a:cubicBezTo>
                    <a:pt x="68" y="26"/>
                    <a:pt x="16" y="15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5"/>
                    <a:pt x="58" y="211"/>
                    <a:pt x="130" y="211"/>
                  </a:cubicBezTo>
                  <a:cubicBezTo>
                    <a:pt x="202" y="211"/>
                    <a:pt x="260" y="205"/>
                    <a:pt x="260" y="195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43" y="15"/>
                    <a:pt x="192" y="26"/>
                    <a:pt x="130" y="26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33000">
                  <a:sysClr val="window" lastClr="FFFFFF">
                    <a:lumMod val="65000"/>
                    <a:alpha val="0"/>
                  </a:sysClr>
                </a:gs>
                <a:gs pos="100000">
                  <a:sysClr val="window" lastClr="FFFFFF">
                    <a:alpha val="30000"/>
                  </a:sysClr>
                </a:gs>
              </a:gsLst>
              <a:lin ang="0" scaled="0"/>
            </a:gradFill>
            <a:ln w="9525">
              <a:solidFill>
                <a:srgbClr val="383838">
                  <a:lumMod val="60000"/>
                  <a:lumOff val="4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5853" name="WordArt 2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1344613" cy="11064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09244"/>
              </a:avLst>
            </a:prstTxWarp>
          </a:bodyPr>
          <a:lstStyle/>
          <a:p>
            <a:pPr algn="ctr"/>
            <a:endParaRPr lang="ru-RU" sz="1000" b="1" kern="10">
              <a:ln w="9525">
                <a:noFill/>
                <a:round/>
                <a:headEnd/>
                <a:tailEnd/>
              </a:ln>
              <a:solidFill>
                <a:srgbClr val="404040"/>
              </a:solidFill>
              <a:latin typeface="Calibri"/>
              <a:ea typeface="+mn-lt"/>
              <a:cs typeface="+mn-lt"/>
            </a:endParaRPr>
          </a:p>
        </p:txBody>
      </p:sp>
      <p:grpSp>
        <p:nvGrpSpPr>
          <p:cNvPr id="35854" name="Group 65"/>
          <p:cNvGrpSpPr>
            <a:grpSpLocks/>
          </p:cNvGrpSpPr>
          <p:nvPr/>
        </p:nvGrpSpPr>
        <p:grpSpPr bwMode="auto">
          <a:xfrm>
            <a:off x="1905000" y="1447800"/>
            <a:ext cx="1162050" cy="1162050"/>
            <a:chOff x="7391400" y="1988344"/>
            <a:chExt cx="454025" cy="454025"/>
          </a:xfrm>
        </p:grpSpPr>
        <p:sp>
          <p:nvSpPr>
            <p:cNvPr id="45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Oval 269"/>
            <p:cNvSpPr>
              <a:spLocks noChangeArrowheads="1"/>
            </p:cNvSpPr>
            <p:nvPr/>
          </p:nvSpPr>
          <p:spPr bwMode="auto">
            <a:xfrm rot="-252224">
              <a:off x="7439160" y="1991445"/>
              <a:ext cx="354164" cy="26546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57" name="Group 65"/>
          <p:cNvGrpSpPr>
            <a:grpSpLocks/>
          </p:cNvGrpSpPr>
          <p:nvPr/>
        </p:nvGrpSpPr>
        <p:grpSpPr bwMode="auto">
          <a:xfrm>
            <a:off x="3086100" y="2805113"/>
            <a:ext cx="906463" cy="906462"/>
            <a:chOff x="7391400" y="1988344"/>
            <a:chExt cx="454025" cy="454025"/>
          </a:xfrm>
        </p:grpSpPr>
        <p:sp>
          <p:nvSpPr>
            <p:cNvPr id="48" name="Oval 268"/>
            <p:cNvSpPr>
              <a:spLocks noChangeArrowheads="1"/>
            </p:cNvSpPr>
            <p:nvPr/>
          </p:nvSpPr>
          <p:spPr bwMode="auto">
            <a:xfrm rot="21347776">
              <a:off x="7391400" y="1988344"/>
              <a:ext cx="454025" cy="45402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5600000" scaled="0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Oval 269"/>
            <p:cNvSpPr>
              <a:spLocks noChangeArrowheads="1"/>
            </p:cNvSpPr>
            <p:nvPr/>
          </p:nvSpPr>
          <p:spPr bwMode="auto">
            <a:xfrm rot="21347776">
              <a:off x="7439108" y="1991525"/>
              <a:ext cx="353837" cy="26478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60" name="Group 65"/>
          <p:cNvGrpSpPr>
            <a:grpSpLocks/>
          </p:cNvGrpSpPr>
          <p:nvPr/>
        </p:nvGrpSpPr>
        <p:grpSpPr bwMode="auto">
          <a:xfrm>
            <a:off x="2006600" y="3397250"/>
            <a:ext cx="696913" cy="696913"/>
            <a:chOff x="7391400" y="1988344"/>
            <a:chExt cx="454025" cy="454025"/>
          </a:xfrm>
          <a:solidFill>
            <a:srgbClr val="00B0F0"/>
          </a:solidFill>
        </p:grpSpPr>
        <p:sp>
          <p:nvSpPr>
            <p:cNvPr id="51" name="Oval 268"/>
            <p:cNvSpPr>
              <a:spLocks noChangeArrowheads="1"/>
            </p:cNvSpPr>
            <p:nvPr/>
          </p:nvSpPr>
          <p:spPr bwMode="auto">
            <a:xfrm rot="21347776">
              <a:off x="7391400" y="1988344"/>
              <a:ext cx="454025" cy="4540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2" name="Oval 269"/>
            <p:cNvSpPr>
              <a:spLocks noChangeArrowheads="1"/>
            </p:cNvSpPr>
            <p:nvPr/>
          </p:nvSpPr>
          <p:spPr bwMode="auto">
            <a:xfrm rot="21347776">
              <a:off x="7438974" y="1991447"/>
              <a:ext cx="354739" cy="2647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63" name="Group 65"/>
          <p:cNvGrpSpPr>
            <a:grpSpLocks/>
          </p:cNvGrpSpPr>
          <p:nvPr/>
        </p:nvGrpSpPr>
        <p:grpSpPr bwMode="auto">
          <a:xfrm>
            <a:off x="2819400" y="4267200"/>
            <a:ext cx="520700" cy="576263"/>
            <a:chOff x="7391400" y="1988344"/>
            <a:chExt cx="454025" cy="454025"/>
          </a:xfrm>
        </p:grpSpPr>
        <p:sp>
          <p:nvSpPr>
            <p:cNvPr id="54" name="Oval 268"/>
            <p:cNvSpPr>
              <a:spLocks noChangeArrowheads="1"/>
            </p:cNvSpPr>
            <p:nvPr/>
          </p:nvSpPr>
          <p:spPr bwMode="auto">
            <a:xfrm rot="21347776">
              <a:off x="7391400" y="1988344"/>
              <a:ext cx="454025" cy="454025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5600000" scaled="0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5" name="Oval 269"/>
            <p:cNvSpPr>
              <a:spLocks noChangeArrowheads="1"/>
            </p:cNvSpPr>
            <p:nvPr/>
          </p:nvSpPr>
          <p:spPr bwMode="auto">
            <a:xfrm rot="-252224">
              <a:off x="7438464" y="1991112"/>
              <a:ext cx="354361" cy="265771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3400" y="457200"/>
            <a:ext cx="8300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Российский </a:t>
            </a:r>
            <a:r>
              <a:rPr lang="ru-RU" sz="2400" b="1" dirty="0" smtClean="0">
                <a:solidFill>
                  <a:srgbClr val="00B415"/>
                </a:solidFill>
              </a:rPr>
              <a:t>методика построения индекса инклюзии в образовании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57" name="Text Box 394"/>
          <p:cNvSpPr txBox="1">
            <a:spLocks noChangeArrowheads="1"/>
          </p:cNvSpPr>
          <p:nvPr/>
        </p:nvSpPr>
        <p:spPr bwMode="auto">
          <a:xfrm>
            <a:off x="6530975" y="2630488"/>
            <a:ext cx="1727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anchor="ctr">
            <a:spAutoFit/>
          </a:bodyPr>
          <a:lstStyle/>
          <a:p>
            <a:r>
              <a:rPr lang="ru-RU" sz="1500" b="1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Личность  студента </a:t>
            </a:r>
            <a:endParaRPr lang="en-US" sz="1500" b="1">
              <a:solidFill>
                <a:srgbClr val="404040"/>
              </a:solidFill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58" name="Text Box 394"/>
          <p:cNvSpPr txBox="1">
            <a:spLocks noChangeArrowheads="1"/>
          </p:cNvSpPr>
          <p:nvPr/>
        </p:nvSpPr>
        <p:spPr bwMode="auto">
          <a:xfrm>
            <a:off x="6530975" y="4219575"/>
            <a:ext cx="17272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anchor="ctr">
            <a:spAutoFit/>
          </a:bodyPr>
          <a:lstStyle/>
          <a:p>
            <a:r>
              <a:rPr lang="ru-RU" sz="1500" b="1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Доступность среды</a:t>
            </a:r>
            <a:endParaRPr lang="en-US" sz="1500" b="1">
              <a:solidFill>
                <a:srgbClr val="404040"/>
              </a:solidFill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59" name="Text Box 394"/>
          <p:cNvSpPr txBox="1">
            <a:spLocks noChangeArrowheads="1"/>
          </p:cNvSpPr>
          <p:nvPr/>
        </p:nvSpPr>
        <p:spPr bwMode="auto">
          <a:xfrm>
            <a:off x="6561138" y="3221038"/>
            <a:ext cx="1727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anchor="ctr">
            <a:spAutoFit/>
          </a:bodyPr>
          <a:lstStyle/>
          <a:p>
            <a:r>
              <a:rPr lang="ru-RU" sz="1500" b="1" dirty="0" smtClean="0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Компетентность </a:t>
            </a:r>
            <a:r>
              <a:rPr lang="ru-RU" sz="1500" b="1" dirty="0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ППС </a:t>
            </a:r>
            <a:endParaRPr lang="en-US" sz="1500" b="1" dirty="0">
              <a:solidFill>
                <a:srgbClr val="404040"/>
              </a:solidFill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60" name="Text Box 394"/>
          <p:cNvSpPr txBox="1">
            <a:spLocks noChangeArrowheads="1"/>
          </p:cNvSpPr>
          <p:nvPr/>
        </p:nvSpPr>
        <p:spPr bwMode="auto">
          <a:xfrm>
            <a:off x="6578600" y="3690893"/>
            <a:ext cx="172720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anchor="ctr">
            <a:spAutoFit/>
          </a:bodyPr>
          <a:lstStyle/>
          <a:p>
            <a:r>
              <a:rPr lang="ru-RU" sz="1500" b="1" dirty="0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Роль </a:t>
            </a:r>
            <a:r>
              <a:rPr lang="ru-RU" sz="1500" b="1" dirty="0" smtClean="0">
                <a:solidFill>
                  <a:srgbClr val="404040"/>
                </a:solidFill>
                <a:latin typeface="Calibri" pitchFamily="34" charset="0"/>
                <a:ea typeface="굴림"/>
                <a:cs typeface="굴림"/>
              </a:rPr>
              <a:t>БПОО и РУМЦ</a:t>
            </a:r>
            <a:endParaRPr lang="en-US" sz="1500" b="1" dirty="0">
              <a:solidFill>
                <a:srgbClr val="404040"/>
              </a:solidFill>
              <a:latin typeface="Calibri" pitchFamily="34" charset="0"/>
              <a:ea typeface="굴림"/>
              <a:cs typeface="굴림"/>
            </a:endParaRPr>
          </a:p>
        </p:txBody>
      </p:sp>
      <p:grpSp>
        <p:nvGrpSpPr>
          <p:cNvPr id="35871" name="Group 65"/>
          <p:cNvGrpSpPr>
            <a:grpSpLocks/>
          </p:cNvGrpSpPr>
          <p:nvPr/>
        </p:nvGrpSpPr>
        <p:grpSpPr bwMode="auto">
          <a:xfrm>
            <a:off x="6172200" y="2819400"/>
            <a:ext cx="311150" cy="309563"/>
            <a:chOff x="7391400" y="1988344"/>
            <a:chExt cx="454025" cy="454025"/>
          </a:xfrm>
        </p:grpSpPr>
        <p:sp>
          <p:nvSpPr>
            <p:cNvPr id="62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3" name="Oval 269"/>
            <p:cNvSpPr>
              <a:spLocks noChangeArrowheads="1"/>
            </p:cNvSpPr>
            <p:nvPr/>
          </p:nvSpPr>
          <p:spPr bwMode="auto">
            <a:xfrm rot="-252224">
              <a:off x="7440046" y="1990672"/>
              <a:ext cx="354417" cy="265430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74" name="Group 65"/>
          <p:cNvGrpSpPr>
            <a:grpSpLocks/>
          </p:cNvGrpSpPr>
          <p:nvPr/>
        </p:nvGrpSpPr>
        <p:grpSpPr bwMode="auto">
          <a:xfrm>
            <a:off x="6138863" y="3352800"/>
            <a:ext cx="312737" cy="312738"/>
            <a:chOff x="7391400" y="1988344"/>
            <a:chExt cx="454025" cy="454025"/>
          </a:xfrm>
        </p:grpSpPr>
        <p:sp>
          <p:nvSpPr>
            <p:cNvPr id="65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Oval 269"/>
            <p:cNvSpPr>
              <a:spLocks noChangeArrowheads="1"/>
            </p:cNvSpPr>
            <p:nvPr/>
          </p:nvSpPr>
          <p:spPr bwMode="auto">
            <a:xfrm rot="-252224">
              <a:off x="7439798" y="1990649"/>
              <a:ext cx="352620" cy="26503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77" name="Group 65"/>
          <p:cNvGrpSpPr>
            <a:grpSpLocks/>
          </p:cNvGrpSpPr>
          <p:nvPr/>
        </p:nvGrpSpPr>
        <p:grpSpPr bwMode="auto">
          <a:xfrm>
            <a:off x="6135688" y="3886200"/>
            <a:ext cx="315912" cy="315913"/>
            <a:chOff x="7391400" y="1988344"/>
            <a:chExt cx="454025" cy="454025"/>
          </a:xfrm>
          <a:solidFill>
            <a:srgbClr val="00B0F0"/>
          </a:solidFill>
        </p:grpSpPr>
        <p:sp>
          <p:nvSpPr>
            <p:cNvPr id="68" name="Oval 268"/>
            <p:cNvSpPr>
              <a:spLocks noChangeArrowheads="1"/>
            </p:cNvSpPr>
            <p:nvPr/>
          </p:nvSpPr>
          <p:spPr bwMode="auto">
            <a:xfrm rot="21347776">
              <a:off x="7391400" y="1988344"/>
              <a:ext cx="454025" cy="4540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9" name="Oval 269"/>
            <p:cNvSpPr>
              <a:spLocks noChangeArrowheads="1"/>
            </p:cNvSpPr>
            <p:nvPr/>
          </p:nvSpPr>
          <p:spPr bwMode="auto">
            <a:xfrm rot="21347776">
              <a:off x="7439312" y="1990626"/>
              <a:ext cx="353639" cy="2669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35880" name="Group 65"/>
          <p:cNvGrpSpPr>
            <a:grpSpLocks/>
          </p:cNvGrpSpPr>
          <p:nvPr/>
        </p:nvGrpSpPr>
        <p:grpSpPr bwMode="auto">
          <a:xfrm>
            <a:off x="6137275" y="4408488"/>
            <a:ext cx="315913" cy="315912"/>
            <a:chOff x="7391400" y="1988344"/>
            <a:chExt cx="454025" cy="454025"/>
          </a:xfrm>
        </p:grpSpPr>
        <p:sp>
          <p:nvSpPr>
            <p:cNvPr id="71" name="Oval 268"/>
            <p:cNvSpPr>
              <a:spLocks noChangeArrowheads="1"/>
            </p:cNvSpPr>
            <p:nvPr/>
          </p:nvSpPr>
          <p:spPr bwMode="auto">
            <a:xfrm rot="21347776">
              <a:off x="7391400" y="1988344"/>
              <a:ext cx="454025" cy="454025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1">
                    <a:lumMod val="75000"/>
                  </a:schemeClr>
                </a:gs>
              </a:gsLst>
              <a:lin ang="15600000" scaled="0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Oval 269"/>
            <p:cNvSpPr>
              <a:spLocks noChangeArrowheads="1"/>
            </p:cNvSpPr>
            <p:nvPr/>
          </p:nvSpPr>
          <p:spPr bwMode="auto">
            <a:xfrm rot="21347776">
              <a:off x="7439313" y="1990625"/>
              <a:ext cx="353636" cy="266940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chemeClr val="accent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752600" y="5867400"/>
            <a:ext cx="2286000" cy="396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404040"/>
                </a:solidFill>
                <a:latin typeface="Calibri" pitchFamily="34" charset="0"/>
              </a:rPr>
              <a:t>Индекс инклюзии</a:t>
            </a:r>
            <a:endParaRPr lang="en-US" sz="2000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98"/>
          <p:cNvSpPr txBox="1">
            <a:spLocks noChangeArrowheads="1"/>
          </p:cNvSpPr>
          <p:nvPr/>
        </p:nvSpPr>
        <p:spPr bwMode="auto">
          <a:xfrm>
            <a:off x="5334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Канадская 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практико-эмфатическая методика </a:t>
            </a:r>
          </a:p>
          <a:p>
            <a:pPr algn="ctr"/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развития </a:t>
            </a:r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инклюзивного образования </a:t>
            </a:r>
            <a:endParaRPr lang="en-US" sz="3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1912938" y="3389313"/>
            <a:ext cx="5546725" cy="923925"/>
          </a:xfrm>
          <a:prstGeom prst="triangle">
            <a:avLst>
              <a:gd name="adj" fmla="val 495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8462" y="1552699"/>
            <a:ext cx="2178050" cy="1416050"/>
          </a:xfrm>
          <a:prstGeom prst="ellipse">
            <a:avLst/>
          </a:prstGeom>
          <a:solidFill>
            <a:srgbClr val="00B0F0">
              <a:alpha val="99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Уважительное </a:t>
            </a:r>
            <a:r>
              <a:rPr lang="ru-RU" sz="1400" dirty="0" err="1">
                <a:solidFill>
                  <a:schemeClr val="tx1"/>
                </a:solidFill>
                <a:cs typeface="Arial" charset="0"/>
              </a:rPr>
              <a:t>отноше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cs typeface="Arial" charset="0"/>
              </a:rPr>
              <a:t>ние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 к культу-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ре </a:t>
            </a:r>
            <a:r>
              <a:rPr lang="ru-RU" sz="1400" dirty="0" err="1">
                <a:solidFill>
                  <a:schemeClr val="tx1"/>
                </a:solidFill>
                <a:cs typeface="Arial" charset="0"/>
              </a:rPr>
              <a:t>инклю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cs typeface="Arial" charset="0"/>
              </a:rPr>
              <a:t>зивной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 группы 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90875" y="1560513"/>
            <a:ext cx="1533525" cy="1416050"/>
          </a:xfrm>
          <a:prstGeom prst="ellipse">
            <a:avLst/>
          </a:prstGeom>
          <a:solidFill>
            <a:srgbClr val="00B0F0">
              <a:alpha val="99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Принятие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индиви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-дуальных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особеннос-тей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учащегося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14875" y="1560513"/>
            <a:ext cx="1609725" cy="1416050"/>
          </a:xfrm>
          <a:prstGeom prst="ellipse">
            <a:avLst/>
          </a:prstGeom>
          <a:solidFill>
            <a:srgbClr val="00B0F0">
              <a:alpha val="99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Необходи-мые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модифи-кации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программ и среды </a:t>
            </a: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1524000"/>
            <a:ext cx="1752600" cy="1416050"/>
          </a:xfrm>
          <a:prstGeom prst="ellipse">
            <a:avLst/>
          </a:prstGeom>
          <a:solidFill>
            <a:srgbClr val="00B0F0">
              <a:alpha val="99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Поддержка</a:t>
            </a:r>
            <a:r>
              <a:rPr lang="ru-RU" sz="1400" b="1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позитивной атмосферы 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81400" y="4648200"/>
            <a:ext cx="215582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cs typeface="Arial" charset="0"/>
              </a:rPr>
              <a:t>Практическая </a:t>
            </a:r>
            <a:r>
              <a:rPr lang="ru-RU" b="1" i="1" dirty="0" err="1">
                <a:solidFill>
                  <a:schemeClr val="bg1"/>
                </a:solidFill>
                <a:cs typeface="Arial" charset="0"/>
              </a:rPr>
              <a:t>эмфатизация</a:t>
            </a:r>
            <a:r>
              <a:rPr lang="ru-RU" b="1" i="1" dirty="0">
                <a:solidFill>
                  <a:schemeClr val="bg1"/>
                </a:solidFill>
                <a:cs typeface="Arial" charset="0"/>
              </a:rPr>
              <a:t> инклюзивного обучения</a:t>
            </a:r>
            <a:endParaRPr lang="en-US" b="1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600200" y="1777425"/>
          <a:ext cx="63246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TextBox 12"/>
          <p:cNvSpPr txBox="1">
            <a:spLocks noChangeArrowheads="1"/>
          </p:cNvSpPr>
          <p:nvPr/>
        </p:nvSpPr>
        <p:spPr bwMode="auto">
          <a:xfrm>
            <a:off x="685800" y="492826"/>
            <a:ext cx="7391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Российская </a:t>
            </a:r>
            <a:r>
              <a:rPr lang="ru-RU" sz="2400" b="1" dirty="0" err="1">
                <a:solidFill>
                  <a:srgbClr val="00B415"/>
                </a:solidFill>
              </a:rPr>
              <a:t>постулатная</a:t>
            </a:r>
            <a:r>
              <a:rPr lang="ru-RU" sz="2400" b="1" dirty="0">
                <a:solidFill>
                  <a:srgbClr val="00B415"/>
                </a:solidFill>
              </a:rPr>
              <a:t> </a:t>
            </a:r>
            <a:r>
              <a:rPr lang="ru-RU" sz="2400" b="1" dirty="0" smtClean="0">
                <a:solidFill>
                  <a:srgbClr val="00B415"/>
                </a:solidFill>
              </a:rPr>
              <a:t>методика развития </a:t>
            </a:r>
            <a:r>
              <a:rPr lang="ru-RU" sz="2400" b="1" dirty="0">
                <a:solidFill>
                  <a:srgbClr val="00B415"/>
                </a:solidFill>
              </a:rPr>
              <a:t>инклюзивного </a:t>
            </a:r>
            <a:r>
              <a:rPr lang="ru-RU" sz="2400" b="1" dirty="0" smtClean="0">
                <a:solidFill>
                  <a:srgbClr val="00B415"/>
                </a:solidFill>
              </a:rPr>
              <a:t>профессионального </a:t>
            </a:r>
            <a:r>
              <a:rPr lang="ru-RU" sz="2400" b="1" dirty="0">
                <a:solidFill>
                  <a:srgbClr val="00B415"/>
                </a:solidFill>
              </a:rPr>
              <a:t>образования</a:t>
            </a:r>
            <a:r>
              <a:rPr lang="ru-RU" sz="3000" b="1" dirty="0">
                <a:solidFill>
                  <a:srgbClr val="404040"/>
                </a:solidFill>
                <a:latin typeface="Calibri" pitchFamily="34" charset="0"/>
              </a:rPr>
              <a:t> </a:t>
            </a:r>
            <a:endParaRPr lang="en-US" sz="3000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676400"/>
            <a:ext cx="70866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657600" y="25146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Принципы инклюзивного обучения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300720" y="4648200"/>
            <a:ext cx="2405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Педагогические </a:t>
            </a:r>
          </a:p>
          <a:p>
            <a:pPr algn="ctr"/>
            <a:r>
              <a:rPr lang="ru-RU" dirty="0"/>
              <a:t>условия инклюзии и </a:t>
            </a:r>
          </a:p>
          <a:p>
            <a:pPr algn="ctr"/>
            <a:r>
              <a:rPr lang="ru-RU" dirty="0"/>
              <a:t>роль </a:t>
            </a:r>
            <a:r>
              <a:rPr lang="ru-RU" dirty="0" smtClean="0"/>
              <a:t>БПОО и РУМЦ</a:t>
            </a:r>
            <a:endParaRPr lang="ru-RU" dirty="0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800600" y="4648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Характеристики </a:t>
            </a:r>
          </a:p>
          <a:p>
            <a:pPr algn="ctr"/>
            <a:r>
              <a:rPr lang="ru-RU" dirty="0"/>
              <a:t>инклюзивной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63989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 txBox="1">
            <a:spLocks noChangeArrowheads="1"/>
          </p:cNvSpPr>
          <p:nvPr/>
        </p:nvSpPr>
        <p:spPr bwMode="auto">
          <a:xfrm>
            <a:off x="1066800" y="1929410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31746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71005" y="1536700"/>
            <a:ext cx="8077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dirty="0"/>
              <a:t>Приоритет интересов нетипичного обучающегося во всех сферах его жизнедеятельности, включая учебную.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 Учет запросов и потребностей студентов с различными образовательными нуждами.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Соблюдение прав на качественное образование каждого учащегося.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Выстраивание системы обучения и развития социализации  </a:t>
            </a:r>
            <a:r>
              <a:rPr lang="ru-RU" dirty="0" smtClean="0"/>
              <a:t>нетипичного обучающегося с </a:t>
            </a:r>
            <a:r>
              <a:rPr lang="ru-RU" dirty="0"/>
              <a:t>учетом подходящих для него образовательных маршрутов.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Постоянный контроль за возникающими рисками личностной и социальной </a:t>
            </a:r>
            <a:r>
              <a:rPr lang="ru-RU" dirty="0" err="1"/>
              <a:t>дезадаптации</a:t>
            </a:r>
            <a:r>
              <a:rPr lang="ru-RU" dirty="0"/>
              <a:t> в студенческом коллективе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57200" y="437959"/>
            <a:ext cx="785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Принципы инклюзивного </a:t>
            </a:r>
            <a:r>
              <a:rPr lang="ru-RU" sz="2400" b="1" dirty="0" smtClean="0">
                <a:solidFill>
                  <a:srgbClr val="00B415"/>
                </a:solidFill>
              </a:rPr>
              <a:t>обучения в рамках его методического обеспечения 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 txBox="1">
            <a:spLocks noChangeArrowheads="1"/>
          </p:cNvSpPr>
          <p:nvPr/>
        </p:nvSpPr>
        <p:spPr bwMode="auto">
          <a:xfrm>
            <a:off x="1241961" y="1066800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32770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08561" y="1854200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dirty="0"/>
              <a:t>Внесение при инициирующей роли ресурсных центров обоснованных изменений в организацию учебно-воспитательной деятельности, которая ориентирована на всех </a:t>
            </a:r>
            <a:r>
              <a:rPr lang="ru-RU" dirty="0" smtClean="0"/>
              <a:t>обучающихся.</a:t>
            </a:r>
            <a:endParaRPr lang="ru-RU" dirty="0"/>
          </a:p>
          <a:p>
            <a:pPr marL="742950" lvl="1" indent="-285750">
              <a:buFontTx/>
              <a:buChar char="•"/>
            </a:pPr>
            <a:r>
              <a:rPr lang="ru-RU" dirty="0"/>
              <a:t> Улучшение материально-технического, культурного, коррекционно-развивающего, интеллектуального, кадрового обеспечения инклюзивной образовательной среды, где обучается </a:t>
            </a:r>
            <a:r>
              <a:rPr lang="ru-RU" dirty="0" smtClean="0"/>
              <a:t>нетипичный индивид </a:t>
            </a:r>
            <a:r>
              <a:rPr lang="ru-RU" dirty="0"/>
              <a:t>посредством привлечения ресурсного потенциала </a:t>
            </a:r>
            <a:r>
              <a:rPr lang="ru-RU" dirty="0" smtClean="0"/>
              <a:t>БПОО и РУМЦ</a:t>
            </a:r>
            <a:r>
              <a:rPr lang="ru-RU" dirty="0"/>
              <a:t>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 Целенаправленная работа психологической </a:t>
            </a:r>
            <a:r>
              <a:rPr lang="ru-RU" dirty="0" smtClean="0"/>
              <a:t>службы </a:t>
            </a:r>
            <a:r>
              <a:rPr lang="ru-RU" dirty="0"/>
              <a:t>с условно нормативными сверстниками по нормализации восприятия </a:t>
            </a:r>
            <a:r>
              <a:rPr lang="ru-RU" dirty="0" err="1"/>
              <a:t>нетипичности</a:t>
            </a:r>
            <a:r>
              <a:rPr lang="ru-RU" dirty="0"/>
              <a:t>;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Целенаправленная подготовка кадрового состава образовательного учреждения к работе в условиях инклюзивного образовательного пространства через организацию курсов повышения </a:t>
            </a:r>
            <a:r>
              <a:rPr lang="ru-RU" dirty="0" smtClean="0"/>
              <a:t>квалификации.</a:t>
            </a:r>
            <a:endParaRPr lang="ru-RU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33400" y="803701"/>
            <a:ext cx="785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Образовательно-методические условия реализации инклюзии в системе СПО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 txBox="1">
            <a:spLocks noChangeArrowheads="1"/>
          </p:cNvSpPr>
          <p:nvPr/>
        </p:nvSpPr>
        <p:spPr bwMode="auto">
          <a:xfrm>
            <a:off x="1062037" y="1879600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33794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14400" y="2405856"/>
            <a:ext cx="8077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dirty="0"/>
              <a:t>Принятие персоналом образовательного учреждения ответственности за реализацию инклюзивных практик обучения, их качество и доступность для каждого </a:t>
            </a:r>
            <a:r>
              <a:rPr lang="ru-RU" dirty="0" smtClean="0"/>
              <a:t>обучающегося.</a:t>
            </a:r>
            <a:endParaRPr lang="ru-RU" dirty="0"/>
          </a:p>
          <a:p>
            <a:pPr marL="742950" lvl="1" indent="-285750">
              <a:buFontTx/>
              <a:buChar char="•"/>
            </a:pPr>
            <a:r>
              <a:rPr lang="ru-RU" dirty="0"/>
              <a:t>Готовность всех субъектов образовательного пространства к изменениям, направленным на поддержку </a:t>
            </a:r>
            <a:r>
              <a:rPr lang="ru-RU" dirty="0" err="1"/>
              <a:t>нетипичности</a:t>
            </a:r>
            <a:r>
              <a:rPr lang="ru-RU" dirty="0"/>
              <a:t> </a:t>
            </a:r>
            <a:r>
              <a:rPr lang="ru-RU" dirty="0" smtClean="0"/>
              <a:t>различных лиц </a:t>
            </a:r>
            <a:r>
              <a:rPr lang="ru-RU" dirty="0"/>
              <a:t>в условиях инклюзивного класса.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 Четкое осознание всеми субъектами инклюзивного образования своей роли и функции в ходе интервенции инклюзивных стратегий обучения.</a:t>
            </a:r>
          </a:p>
          <a:p>
            <a:pPr marL="742950" lvl="1" indent="-285750">
              <a:buFontTx/>
              <a:buChar char="•"/>
            </a:pPr>
            <a:r>
              <a:rPr lang="ru-RU" dirty="0"/>
              <a:t>Поддержка семей </a:t>
            </a:r>
            <a:r>
              <a:rPr lang="ru-RU" dirty="0" smtClean="0"/>
              <a:t>нетипичных обучающихся </a:t>
            </a:r>
            <a:r>
              <a:rPr lang="ru-RU" dirty="0"/>
              <a:t>как основных союзников в создании инклюзивной образовательной среды 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33400" y="1397000"/>
            <a:ext cx="785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Концептуально-методические характеристики развития инклюзивной СПО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98"/>
          <p:cNvSpPr txBox="1">
            <a:spLocks noChangeArrowheads="1"/>
          </p:cNvSpPr>
          <p:nvPr/>
        </p:nvSpPr>
        <p:spPr bwMode="auto">
          <a:xfrm>
            <a:off x="914400" y="381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Контекстуально-результирующая 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методика развития инклюзивного </a:t>
            </a:r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образования в США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562600" y="2209800"/>
            <a:ext cx="2714625" cy="2012950"/>
          </a:xfrm>
          <a:prstGeom prst="wedgeEllipseCallout">
            <a:avLst>
              <a:gd name="adj1" fmla="val -55316"/>
              <a:gd name="adj2" fmla="val 54754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>
                <a:solidFill>
                  <a:schemeClr val="bg1"/>
                </a:solidFill>
                <a:cs typeface="Arial" charset="0"/>
              </a:rPr>
              <a:t>Контекс-туальные факторы</a:t>
            </a:r>
            <a:endParaRPr lang="en-US" sz="3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747838" y="3679825"/>
            <a:ext cx="1503362" cy="1076325"/>
          </a:xfrm>
          <a:prstGeom prst="wedgeEllipseCallout">
            <a:avLst>
              <a:gd name="adj1" fmla="val 78889"/>
              <a:gd name="adj2" fmla="val 14123"/>
            </a:avLst>
          </a:prstGeom>
          <a:solidFill>
            <a:srgbClr val="7030A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 err="1">
                <a:solidFill>
                  <a:schemeClr val="bg1"/>
                </a:solidFill>
                <a:cs typeface="Arial" charset="0"/>
              </a:rPr>
              <a:t>Резуль</a:t>
            </a:r>
            <a:r>
              <a:rPr lang="ru-RU" i="1" dirty="0">
                <a:solidFill>
                  <a:schemeClr val="bg1"/>
                </a:solidFill>
                <a:cs typeface="Arial" charset="0"/>
              </a:rPr>
              <a:t>-таты 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676400" y="2355850"/>
            <a:ext cx="2058988" cy="1414463"/>
          </a:xfrm>
          <a:prstGeom prst="wedgeEllipseCallout">
            <a:avLst>
              <a:gd name="adj1" fmla="val 63650"/>
              <a:gd name="adj2" fmla="val 54805"/>
            </a:avLst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 err="1">
                <a:solidFill>
                  <a:schemeClr val="tx1"/>
                </a:solidFill>
                <a:cs typeface="Arial" charset="0"/>
              </a:rPr>
              <a:t>Реализа-ция</a:t>
            </a:r>
            <a:endParaRPr lang="en-US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69" name="Oval Callout 16"/>
          <p:cNvSpPr>
            <a:spLocks noChangeArrowheads="1"/>
          </p:cNvSpPr>
          <p:nvPr/>
        </p:nvSpPr>
        <p:spPr bwMode="auto">
          <a:xfrm>
            <a:off x="3352800" y="1676400"/>
            <a:ext cx="2819400" cy="2011363"/>
          </a:xfrm>
          <a:prstGeom prst="wedgeEllipseCallout">
            <a:avLst>
              <a:gd name="adj1" fmla="val -394"/>
              <a:gd name="adj2" fmla="val 75653"/>
            </a:avLst>
          </a:prstGeom>
          <a:solidFill>
            <a:srgbClr val="FF00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alibri" pitchFamily="34" charset="0"/>
              </a:rPr>
              <a:t>Исходные </a:t>
            </a:r>
            <a:r>
              <a:rPr lang="ru-RU" sz="3000" dirty="0" err="1">
                <a:solidFill>
                  <a:schemeClr val="bg1"/>
                </a:solidFill>
                <a:latin typeface="Calibri" pitchFamily="34" charset="0"/>
              </a:rPr>
              <a:t>компонен</a:t>
            </a:r>
            <a:r>
              <a:rPr lang="ru-RU" sz="3000" dirty="0">
                <a:solidFill>
                  <a:schemeClr val="bg1"/>
                </a:solidFill>
                <a:latin typeface="Calibri" pitchFamily="34" charset="0"/>
              </a:rPr>
              <a:t>-ты</a:t>
            </a:r>
            <a:endParaRPr lang="en-US" sz="3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508500"/>
            <a:ext cx="2093913" cy="1235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>
                <a:solidFill>
                  <a:srgbClr val="404040"/>
                </a:solidFill>
                <a:latin typeface="Calibri" pitchFamily="34" charset="0"/>
              </a:rPr>
              <a:t>Инклюзив-ное образование</a:t>
            </a:r>
            <a:endParaRPr lang="en-US" sz="2500" i="1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98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Комплементарно-ролевая методика </a:t>
            </a:r>
            <a:r>
              <a:rPr lang="ru-RU" sz="2400" b="1" dirty="0" err="1" smtClean="0">
                <a:solidFill>
                  <a:srgbClr val="00B415"/>
                </a:solidFill>
                <a:ea typeface="굴림"/>
                <a:cs typeface="굴림"/>
              </a:rPr>
              <a:t>межсубъектного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 взаимодействия в инклюзивном профессиональном образовании</a:t>
            </a:r>
            <a:endParaRPr lang="en-US" sz="2400" dirty="0">
              <a:solidFill>
                <a:srgbClr val="00B415"/>
              </a:solidFill>
            </a:endParaRP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 rot="5400000">
            <a:off x="4114006" y="2515394"/>
            <a:ext cx="3786188" cy="3784600"/>
            <a:chOff x="1600199" y="1489403"/>
            <a:chExt cx="5020935" cy="5019669"/>
          </a:xfrm>
          <a:solidFill>
            <a:srgbClr val="00B0F0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2026388" y="2892950"/>
              <a:ext cx="1387569" cy="2239947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027559" y="1489404"/>
              <a:ext cx="1385231" cy="2240322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5400000">
              <a:off x="3416883" y="1506435"/>
              <a:ext cx="1387567" cy="2237841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027559" y="4268751"/>
              <a:ext cx="1385231" cy="2240322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5400000">
              <a:off x="3417935" y="4269990"/>
              <a:ext cx="1385462" cy="2237841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5400000">
              <a:off x="4807376" y="2892950"/>
              <a:ext cx="1387569" cy="2239947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4808545" y="1489404"/>
              <a:ext cx="1385231" cy="2240322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808545" y="4268751"/>
              <a:ext cx="1385231" cy="2240322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406" y="130"/>
                </a:cxn>
                <a:cxn ang="0">
                  <a:pos x="447" y="226"/>
                </a:cxn>
                <a:cxn ang="0">
                  <a:pos x="457" y="288"/>
                </a:cxn>
                <a:cxn ang="0">
                  <a:pos x="449" y="328"/>
                </a:cxn>
                <a:cxn ang="0">
                  <a:pos x="0" y="328"/>
                </a:cxn>
                <a:cxn ang="0">
                  <a:pos x="0" y="777"/>
                </a:cxn>
                <a:cxn ang="0">
                  <a:pos x="40" y="784"/>
                </a:cxn>
                <a:cxn ang="0">
                  <a:pos x="102" y="775"/>
                </a:cxn>
                <a:cxn ang="0">
                  <a:pos x="197" y="733"/>
                </a:cxn>
                <a:cxn ang="0">
                  <a:pos x="328" y="862"/>
                </a:cxn>
                <a:cxn ang="0">
                  <a:pos x="197" y="992"/>
                </a:cxn>
                <a:cxn ang="0">
                  <a:pos x="102" y="951"/>
                </a:cxn>
                <a:cxn ang="0">
                  <a:pos x="40" y="941"/>
                </a:cxn>
                <a:cxn ang="0">
                  <a:pos x="0" y="949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0" y="1394"/>
                </a:cxn>
                <a:cxn ang="0">
                  <a:pos x="446" y="1394"/>
                </a:cxn>
                <a:cxn ang="0">
                  <a:pos x="453" y="1434"/>
                </a:cxn>
                <a:cxn ang="0">
                  <a:pos x="444" y="1497"/>
                </a:cxn>
                <a:cxn ang="0">
                  <a:pos x="403" y="1592"/>
                </a:cxn>
                <a:cxn ang="0">
                  <a:pos x="532" y="1722"/>
                </a:cxn>
                <a:cxn ang="0">
                  <a:pos x="661" y="1592"/>
                </a:cxn>
                <a:cxn ang="0">
                  <a:pos x="620" y="1496"/>
                </a:cxn>
                <a:cxn ang="0">
                  <a:pos x="610" y="1434"/>
                </a:cxn>
                <a:cxn ang="0">
                  <a:pos x="618" y="1394"/>
                </a:cxn>
                <a:cxn ang="0">
                  <a:pos x="1067" y="1394"/>
                </a:cxn>
                <a:cxn ang="0">
                  <a:pos x="1067" y="945"/>
                </a:cxn>
                <a:cxn ang="0">
                  <a:pos x="1028" y="938"/>
                </a:cxn>
                <a:cxn ang="0">
                  <a:pos x="965" y="947"/>
                </a:cxn>
                <a:cxn ang="0">
                  <a:pos x="870" y="989"/>
                </a:cxn>
                <a:cxn ang="0">
                  <a:pos x="739" y="859"/>
                </a:cxn>
                <a:cxn ang="0">
                  <a:pos x="870" y="730"/>
                </a:cxn>
                <a:cxn ang="0">
                  <a:pos x="965" y="771"/>
                </a:cxn>
                <a:cxn ang="0">
                  <a:pos x="1028" y="781"/>
                </a:cxn>
                <a:cxn ang="0">
                  <a:pos x="1067" y="773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1067" y="328"/>
                </a:cxn>
                <a:cxn ang="0">
                  <a:pos x="621" y="328"/>
                </a:cxn>
                <a:cxn ang="0">
                  <a:pos x="614" y="288"/>
                </a:cxn>
                <a:cxn ang="0">
                  <a:pos x="624" y="225"/>
                </a:cxn>
                <a:cxn ang="0">
                  <a:pos x="664" y="130"/>
                </a:cxn>
                <a:cxn ang="0">
                  <a:pos x="535" y="0"/>
                </a:cxn>
              </a:cxnLst>
              <a:rect l="0" t="0" r="r" b="b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grp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Isosceles Triangle 3"/>
          <p:cNvSpPr>
            <a:spLocks noChangeArrowheads="1"/>
          </p:cNvSpPr>
          <p:nvPr/>
        </p:nvSpPr>
        <p:spPr bwMode="auto">
          <a:xfrm rot="7255683">
            <a:off x="3280569" y="1596231"/>
            <a:ext cx="1595438" cy="3584575"/>
          </a:xfrm>
          <a:prstGeom prst="triangle">
            <a:avLst>
              <a:gd name="adj" fmla="val 50000"/>
            </a:avLst>
          </a:prstGeom>
          <a:solidFill>
            <a:srgbClr val="D9D9D9">
              <a:alpha val="54117"/>
            </a:srgbClr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6200000">
            <a:off x="1547812" y="1195388"/>
            <a:ext cx="1812925" cy="292735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3"/>
          </a:solidFill>
          <a:ln w="127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1600" y="1981200"/>
            <a:ext cx="2125663" cy="1190625"/>
          </a:xfrm>
          <a:prstGeom prst="rect">
            <a:avLst/>
          </a:prstGeom>
          <a:solidFill>
            <a:srgbClr val="FFC000"/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Формирование позитивной групповой идентичности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Isosceles Triangle 3"/>
          <p:cNvSpPr>
            <a:spLocks noChangeArrowheads="1"/>
          </p:cNvSpPr>
          <p:nvPr/>
        </p:nvSpPr>
        <p:spPr bwMode="auto">
          <a:xfrm rot="5400000">
            <a:off x="1068388" y="3427412"/>
            <a:ext cx="2590800" cy="3965575"/>
          </a:xfrm>
          <a:prstGeom prst="triangle">
            <a:avLst>
              <a:gd name="adj" fmla="val 50000"/>
            </a:avLst>
          </a:prstGeom>
          <a:solidFill>
            <a:srgbClr val="D9D9D9">
              <a:alpha val="54117"/>
            </a:srgbClr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47244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18"/>
          <p:cNvSpPr txBox="1">
            <a:spLocks noChangeArrowheads="1"/>
          </p:cNvSpPr>
          <p:nvPr/>
        </p:nvSpPr>
        <p:spPr bwMode="auto">
          <a:xfrm>
            <a:off x="1089025" y="4640263"/>
            <a:ext cx="2416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Выполнение социально обусловленных ролевых функций </a:t>
            </a:r>
          </a:p>
        </p:txBody>
      </p:sp>
    </p:spTree>
    <p:extLst>
      <p:ext uri="{BB962C8B-B14F-4D97-AF65-F5344CB8AC3E}">
        <p14:creationId xmlns:p14="http://schemas.microsoft.com/office/powerpoint/2010/main" val="3248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421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223</cp:revision>
  <dcterms:created xsi:type="dcterms:W3CDTF">2012-04-26T17:06:14Z</dcterms:created>
  <dcterms:modified xsi:type="dcterms:W3CDTF">2019-11-02T16:27:42Z</dcterms:modified>
</cp:coreProperties>
</file>