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84" r:id="rId2"/>
    <p:sldId id="374" r:id="rId3"/>
    <p:sldId id="366" r:id="rId4"/>
    <p:sldId id="367" r:id="rId5"/>
    <p:sldId id="376" r:id="rId6"/>
    <p:sldId id="368" r:id="rId7"/>
    <p:sldId id="377" r:id="rId8"/>
    <p:sldId id="378" r:id="rId9"/>
    <p:sldId id="379" r:id="rId10"/>
    <p:sldId id="380" r:id="rId11"/>
    <p:sldId id="370" r:id="rId12"/>
    <p:sldId id="372" r:id="rId13"/>
    <p:sldId id="369" r:id="rId14"/>
    <p:sldId id="381" r:id="rId15"/>
    <p:sldId id="371" r:id="rId16"/>
    <p:sldId id="382" r:id="rId17"/>
    <p:sldId id="383" r:id="rId18"/>
    <p:sldId id="384" r:id="rId19"/>
    <p:sldId id="385" r:id="rId20"/>
    <p:sldId id="359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D2D"/>
    <a:srgbClr val="FFFFCC"/>
    <a:srgbClr val="FF0000"/>
    <a:srgbClr val="613131"/>
    <a:srgbClr val="990000"/>
    <a:srgbClr val="4D2727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13" autoAdjust="0"/>
  </p:normalViewPr>
  <p:slideViewPr>
    <p:cSldViewPr>
      <p:cViewPr varScale="1">
        <p:scale>
          <a:sx n="80" d="100"/>
          <a:sy n="80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4CA24C84-C5F4-4BA1-9A71-DEC312390102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404D6A82-A260-4F4B-B519-A445F69509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1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07FCF-1CA8-4ED6-A413-252BF0F95E28}" type="slidenum">
              <a:rPr lang="ru-RU" altLang="ru-RU" b="0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7FB2-864C-4CD9-8159-FA2C42759EDE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30C4-65EB-4E41-BABF-6EA5E0C752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77365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A351-E623-4312-B94D-9950B4D5D713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1687-1765-480A-B937-28DCD413B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068504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39A2-25E0-435B-9375-43B61CFA6DAF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A5FB-AEDC-4FB6-A300-BF7252B03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213609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AA2D-047F-4AE4-BD84-9EEA82242F01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50DD-FD15-4DAD-8E57-E010EA0CD2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11017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004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A6A4-9954-4F24-821D-C2DFCC499F93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E21D-193C-4970-9E57-65DE61F97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159312"/>
      </p:ext>
    </p:extLst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B288-53CB-4737-8197-D14B0FB7B564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63EBA-755D-4BA4-A5B9-DE222B514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738036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E694-982A-4370-AB2D-9511A34C99FA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70C1-9117-48D8-8BA6-A91FD6DC2B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798785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5ED7-0116-43F1-83E7-DE25AC5D1345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0ACA-7A14-4EF0-9D54-6766CD5AD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30550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82BF-A626-4F1C-8270-96553546267D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C445-477C-44E3-B4DA-53396973A2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7047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31A6-55CB-4307-9D14-7FA43A1CCFA1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8744D-B7DF-40D0-86E8-3BC1F0224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350412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01D7-22CC-4AB2-AA79-8DC35E1DA85E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7AB2-639C-46B8-B1C5-B220B4C19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913629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>
                <a:rot lat="300000" lon="0" rev="0"/>
              </a:camera>
              <a:lightRig rig="threePt" dir="t"/>
            </a:scene3d>
            <a:sp3d extrusionH="57150" contourW="12700">
              <a:bevelB w="38100" h="38100"/>
              <a:extrusionClr>
                <a:srgbClr val="FFC000"/>
              </a:extrusionClr>
              <a:contourClr>
                <a:schemeClr val="tx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CF9CE-CB7B-4E84-8E1D-45157B47990C}" type="datetimeFigureOut">
              <a:rPr lang="ru-RU"/>
              <a:pPr>
                <a:defRPr/>
              </a:pPr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1484B7-C96D-4590-954A-8D5D3A1171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effectLst>
            <a:innerShdw blurRad="63500" dist="50800">
              <a:prstClr val="black">
                <a:alpha val="88000"/>
              </a:prstClr>
            </a:innerShdw>
          </a:effectLst>
          <a:latin typeface="Mistral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http://wellconstruction.ru/wp-content/uploads/2011/09/Sil161.jpg" TargetMode="External"/><Relationship Id="rId7" Type="http://schemas.openxmlformats.org/officeDocument/2006/relationships/image" Target="http://wellconstruction.ru/wp-content/uploads/2011/09/Sil1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http://wellconstruction.ru/wp-content/uploads/2011/09/Sil4.jpg" TargetMode="External"/><Relationship Id="rId5" Type="http://schemas.openxmlformats.org/officeDocument/2006/relationships/image" Target="http://wellconstruction.ru/wp-content/uploads/2011/09/Sil5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http://wellconstruction.ru/wp-content/uploads/2011/09/Sil14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http://go2.imgsmail.ru/imgpreview?key=http%3A//i051.radikal.ru/1106/7c/cf517c7975fb.jpg&amp;mb=imgdb_preview_932" TargetMode="External"/><Relationship Id="rId18" Type="http://schemas.openxmlformats.org/officeDocument/2006/relationships/image" Target="../media/image25.jpeg"/><Relationship Id="rId3" Type="http://schemas.openxmlformats.org/officeDocument/2006/relationships/image" Target="http://go1.imgsmail.ru/imgpreview?key=http%3A//prihozgka.ru/images/stories/vasko/podrobno/bt1054.jpg&amp;mb=imgdb_preview_289" TargetMode="External"/><Relationship Id="rId21" Type="http://schemas.openxmlformats.org/officeDocument/2006/relationships/image" Target="http://go3.imgsmail.ru/imgpreview?key=http%3A//kris-stil.ru/uploads/posts/2012-03/1332357104_T250iXXo0XXXXXXXXX_322840255_thm.jpg&amp;mb=imgdb_preview_223" TargetMode="External"/><Relationship Id="rId7" Type="http://schemas.openxmlformats.org/officeDocument/2006/relationships/image" Target="http://go4.imgsmail.ru/imgpreview?key=http%3A//alyonamaslova.ru/wp-content/uploads/2011/09/Ykorotitb-palto-12.jpg&amp;mb=imgdb_preview_929" TargetMode="External"/><Relationship Id="rId12" Type="http://schemas.openxmlformats.org/officeDocument/2006/relationships/image" Target="../media/image22.jpeg"/><Relationship Id="rId17" Type="http://schemas.openxmlformats.org/officeDocument/2006/relationships/image" Target="http://go4.imgsmail.ru/imgpreview?key=http%3A//kompkroy.ru/wp-content/uploads/2013/01/vykroika-trikotajnoi-kofty-model-1.jpg&amp;mb=imgdb_preview_930" TargetMode="External"/><Relationship Id="rId2" Type="http://schemas.openxmlformats.org/officeDocument/2006/relationships/image" Target="../media/image17.jpeg"/><Relationship Id="rId16" Type="http://schemas.openxmlformats.org/officeDocument/2006/relationships/image" Target="../media/image24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http://go4.imgsmail.ru/imgpreview?key=http%3A//media.nn.ru/data/ufiles/4/02/58/1025863.zilet_zenskiy_P-1062_r-r_88-92-96-100_rost_170_-big.jpg&amp;mb=imgdb_preview_618" TargetMode="External"/><Relationship Id="rId5" Type="http://schemas.openxmlformats.org/officeDocument/2006/relationships/image" Target="http://go2.imgsmail.ru/imgpreview?key=http%3A//moscow.real-com.net/goodspic/5/49/537495/thumbs_700/g_image_502215bb0f57e.jpg&amp;mb=imgdb_preview_790" TargetMode="External"/><Relationship Id="rId15" Type="http://schemas.openxmlformats.org/officeDocument/2006/relationships/image" Target="http://go3.imgsmail.ru/imgpreview?key=http%3A//images.patternreview.com/sewing/patterns/simplicity/2693/2693.jpg&amp;mb=imgdb_preview_1060" TargetMode="External"/><Relationship Id="rId10" Type="http://schemas.openxmlformats.org/officeDocument/2006/relationships/image" Target="../media/image21.jpeg"/><Relationship Id="rId19" Type="http://schemas.openxmlformats.org/officeDocument/2006/relationships/image" Target="http://go2.imgsmail.ru/imgpreview?key=http%3A//www.fashion-fashion.ru/images/stories/thebest/Jolier/revers2.jpg&amp;mb=imgdb_preview_932" TargetMode="External"/><Relationship Id="rId4" Type="http://schemas.openxmlformats.org/officeDocument/2006/relationships/image" Target="../media/image18.jpeg"/><Relationship Id="rId9" Type="http://schemas.openxmlformats.org/officeDocument/2006/relationships/image" Target="http://go1.imgsmail.ru/imgpreview?key=http%3A//cs419824.vk.me/v419824005/45a6/Rr0Ba7Qg3rE.jpg&amp;mb=imgdb_preview_931" TargetMode="Externa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F:\media\image1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hyperlink" Target="&#1058;&#1045;&#1052;&#1040;%207%20&#1082;&#1086;&#1085;&#1089;&#1090;&#1088;&#1091;&#1080;&#1088;&#1086;&#1074;&#1072;&#1085;&#1080;&#1077;%20&#1088;&#1091;&#1082;&#1072;&#1074;&#1072;.docx" TargetMode="External"/><Relationship Id="rId4" Type="http://schemas.openxmlformats.org/officeDocument/2006/relationships/hyperlink" Target="&#1058;&#1077;&#1084;&#1072;%20&#1086;&#1089;&#1072;&#1085;&#1082;&#1072;.docx" TargetMode="Externa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go3.imgsmail.ru/imgpreview?key=http%3A//attraction.ru/photos/product/large/karusel_16_5.jpg&amp;mb=imgdb_preview_157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"/>
          <p:cNvSpPr>
            <a:spLocks/>
          </p:cNvSpPr>
          <p:nvPr/>
        </p:nvSpPr>
        <p:spPr bwMode="auto">
          <a:xfrm>
            <a:off x="1176115" y="1415473"/>
            <a:ext cx="70056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4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Рабочая тетрадь для лиц с ОВЗ по профессии «Швея», «Портной»</a:t>
            </a:r>
            <a:endParaRPr lang="ru-RU" altLang="ru-RU" sz="40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8874579" y="692696"/>
            <a:ext cx="0" cy="29511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3779838" y="692696"/>
            <a:ext cx="5113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15"/>
          <p:cNvSpPr>
            <a:spLocks noChangeShapeType="1"/>
          </p:cNvSpPr>
          <p:nvPr/>
        </p:nvSpPr>
        <p:spPr bwMode="auto">
          <a:xfrm>
            <a:off x="1191087" y="4238923"/>
            <a:ext cx="0" cy="10810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16"/>
          <p:cNvSpPr>
            <a:spLocks noChangeShapeType="1"/>
          </p:cNvSpPr>
          <p:nvPr/>
        </p:nvSpPr>
        <p:spPr bwMode="auto">
          <a:xfrm>
            <a:off x="1191087" y="5320011"/>
            <a:ext cx="20161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18"/>
          <p:cNvSpPr>
            <a:spLocks noChangeShapeType="1"/>
          </p:cNvSpPr>
          <p:nvPr/>
        </p:nvSpPr>
        <p:spPr bwMode="auto">
          <a:xfrm>
            <a:off x="5448866" y="1124744"/>
            <a:ext cx="29511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9"/>
          <p:cNvSpPr>
            <a:spLocks noChangeShapeType="1"/>
          </p:cNvSpPr>
          <p:nvPr/>
        </p:nvSpPr>
        <p:spPr bwMode="auto">
          <a:xfrm>
            <a:off x="8400028" y="1124744"/>
            <a:ext cx="0" cy="15113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27584" y="4098250"/>
            <a:ext cx="0" cy="1584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827584" y="5733256"/>
            <a:ext cx="45354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81275" y="4179303"/>
            <a:ext cx="573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Преподаватели </a:t>
            </a:r>
            <a:r>
              <a:rPr lang="ru-RU" sz="2400" dirty="0" err="1" smtClean="0"/>
              <a:t>спец.дисциплин</a:t>
            </a:r>
            <a:endParaRPr lang="ru-RU" sz="2400" dirty="0" smtClean="0"/>
          </a:p>
          <a:p>
            <a:pPr algn="r"/>
            <a:r>
              <a:rPr lang="ru-RU" sz="2400" dirty="0" smtClean="0"/>
              <a:t>Масловская Ирина Валерьевна</a:t>
            </a:r>
          </a:p>
          <a:p>
            <a:pPr algn="r"/>
            <a:r>
              <a:rPr lang="ru-RU" sz="2400" dirty="0" smtClean="0"/>
              <a:t>Казырская Татьяна Николаевна</a:t>
            </a:r>
          </a:p>
          <a:p>
            <a:pPr algn="r"/>
            <a:r>
              <a:rPr lang="ru-RU" sz="2400" dirty="0" smtClean="0"/>
              <a:t>Сурина Татьяна Васильевна</a:t>
            </a:r>
            <a:endParaRPr lang="ru-RU" sz="2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86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Задание. </a:t>
            </a:r>
            <a:r>
              <a:rPr lang="ru-RU" sz="20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Рассмотрите и запишите название видов </a:t>
            </a:r>
            <a:r>
              <a:rPr lang="ru-RU" sz="200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силуэтов </a:t>
            </a:r>
            <a:r>
              <a:rPr lang="ru-RU" sz="20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моделей одежды </a:t>
            </a:r>
            <a:r>
              <a:rPr lang="ru-RU" sz="200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одежды.</a:t>
            </a:r>
            <a:endParaRPr lang="ru-RU" sz="2000" dirty="0">
              <a:solidFill>
                <a:srgbClr val="99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9" descr="http://wellconstruction.ru/wp-content/uploads/2011/09/Sil16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6" y="1699708"/>
            <a:ext cx="1800200" cy="27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ellconstruction.ru/wp-content/uploads/2011/09/Sil5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40" y="1700808"/>
            <a:ext cx="1801176" cy="2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://wellconstruction.ru/wp-content/uploads/2011/09/Sil1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28947" b="19945"/>
          <a:stretch>
            <a:fillRect/>
          </a:stretch>
        </p:blipFill>
        <p:spPr bwMode="auto">
          <a:xfrm>
            <a:off x="6991514" y="1631104"/>
            <a:ext cx="1532756" cy="28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wellconstruction.ru/wp-content/uploads/2011/09/Sil14.jpg"/>
          <p:cNvPicPr>
            <a:picLocks noChangeAspect="1" noChangeArrowheads="1"/>
          </p:cNvPicPr>
          <p:nvPr/>
        </p:nvPicPr>
        <p:blipFill>
          <a:blip r:embed="rId8" r:link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03" y="3717032"/>
            <a:ext cx="1656184" cy="26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wellconstruction.ru/wp-content/uploads/2011/09/Sil4.jpg"/>
          <p:cNvPicPr>
            <a:picLocks noChangeAspect="1" noChangeArrowheads="1"/>
          </p:cNvPicPr>
          <p:nvPr/>
        </p:nvPicPr>
        <p:blipFill>
          <a:blip r:embed="rId10" r:link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30" y="3717032"/>
            <a:ext cx="1715070" cy="2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4417" y="13172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10739" y="12898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57892" y="12617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376" y="63418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6358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5023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54038" y="280879"/>
            <a:ext cx="8266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hlink"/>
                </a:solidFill>
              </a:rPr>
              <a:t>Задание 6. Развешать  одежду, плечевую одежду  в желтый шкаф,  поясную одежду в розовый шкаф с помощью стрелок. </a:t>
            </a:r>
          </a:p>
        </p:txBody>
      </p:sp>
      <p:pic>
        <p:nvPicPr>
          <p:cNvPr id="95237" name="Picture 5" descr="http://go1.imgsmail.ru/imgpreview?key=http%3A//prihozgka.ru/images/stories/vasko/podrobno/bt1054.jpg&amp;mb=imgdb_preview_289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4643" r="16647" b="4286"/>
          <a:stretch>
            <a:fillRect/>
          </a:stretch>
        </p:blipFill>
        <p:spPr bwMode="auto">
          <a:xfrm>
            <a:off x="3197369" y="1638355"/>
            <a:ext cx="1143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opup_img" descr="http://go2.imgsmail.ru/imgpreview?key=http%3A//moscow.real-com.net/goodspic/5/49/537495/thumbs_700/g_image_502215bb0f57e.jpg&amp;mb=imgdb_preview_79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0" t="14633" r="27800" b="17867"/>
          <a:stretch>
            <a:fillRect/>
          </a:stretch>
        </p:blipFill>
        <p:spPr bwMode="auto">
          <a:xfrm>
            <a:off x="5068360" y="1556792"/>
            <a:ext cx="1209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opup_img" descr="http://go4.imgsmail.ru/imgpreview?key=http%3A//alyonamaslova.ru/wp-content/uploads/2011/09/Ykorotitb-palto-12.jpg&amp;mb=imgdb_preview_929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"/>
          <a:stretch>
            <a:fillRect/>
          </a:stretch>
        </p:blipFill>
        <p:spPr bwMode="auto">
          <a:xfrm>
            <a:off x="1547665" y="1107144"/>
            <a:ext cx="1303486" cy="18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opup_img" descr="http://go1.imgsmail.ru/imgpreview?key=http%3A//cs419824.vk.me/v419824005/45a6/Rr0Ba7Qg3rE.jpg&amp;mb=imgdb_preview_931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6700" r="15800"/>
          <a:stretch>
            <a:fillRect/>
          </a:stretch>
        </p:blipFill>
        <p:spPr bwMode="auto">
          <a:xfrm>
            <a:off x="6891338" y="1053306"/>
            <a:ext cx="1376052" cy="19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opup_img" descr="http://go4.imgsmail.ru/imgpreview?key=http%3A//media.nn.ru/data/ufiles/4/02/58/1025863.zilet_zenskiy_P-1062_r-r_88-92-96-100_rost_170_-big.jpg&amp;mb=imgdb_preview_618"/>
          <p:cNvPicPr>
            <a:picLocks noChangeAspect="1" noChangeArrowheads="1"/>
          </p:cNvPicPr>
          <p:nvPr/>
        </p:nvPicPr>
        <p:blipFill>
          <a:blip r:embed="rId10" r:link="rId11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898" r="12148" b="9660"/>
          <a:stretch>
            <a:fillRect/>
          </a:stretch>
        </p:blipFill>
        <p:spPr bwMode="auto">
          <a:xfrm>
            <a:off x="561831" y="3104944"/>
            <a:ext cx="1387538" cy="21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opup_img" descr="http://go2.imgsmail.ru/imgpreview?key=http%3A//i051.radikal.ru/1106/7c/cf517c7975fb.jpg&amp;mb=imgdb_preview_932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33563" r="23024"/>
          <a:stretch>
            <a:fillRect/>
          </a:stretch>
        </p:blipFill>
        <p:spPr bwMode="auto">
          <a:xfrm>
            <a:off x="1710750" y="4552453"/>
            <a:ext cx="1008452" cy="18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opup_img" descr="http://go3.imgsmail.ru/imgpreview?key=http%3A//images.patternreview.com/sewing/patterns/simplicity/2693/2693.jpg&amp;mb=imgdb_preview_1060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t="-2605" b="27441"/>
          <a:stretch>
            <a:fillRect/>
          </a:stretch>
        </p:blipFill>
        <p:spPr bwMode="auto">
          <a:xfrm>
            <a:off x="7406661" y="3467100"/>
            <a:ext cx="1207151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4" name="popup_img" descr="http://go4.imgsmail.ru/imgpreview?key=http%3A//kompkroy.ru/wp-content/uploads/2013/01/vykroika-trikotajnoi-kofty-model-1.jpg&amp;mb=imgdb_preview_930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16" y="4292600"/>
            <a:ext cx="1568885" cy="17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opup_img" descr="http://go2.imgsmail.ru/imgpreview?key=http%3A//www.fashion-fashion.ru/images/stories/thebest/Jolier/revers2.jpg&amp;mb=imgdb_preview_932"/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6218" r="7692" b="6735"/>
          <a:stretch>
            <a:fillRect/>
          </a:stretch>
        </p:blipFill>
        <p:spPr bwMode="auto">
          <a:xfrm>
            <a:off x="6009684" y="4571390"/>
            <a:ext cx="1147763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opup_img" descr="http://go3.imgsmail.ru/imgpreview?key=http%3A//kris-stil.ru/uploads/posts/2012-03/1332357104_T250iXXo0XXXXXXXXX_322840255_thm.jpg&amp;mb=imgdb_preview_223"/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r="22781"/>
          <a:stretch>
            <a:fillRect/>
          </a:stretch>
        </p:blipFill>
        <p:spPr bwMode="auto">
          <a:xfrm>
            <a:off x="4698352" y="4119173"/>
            <a:ext cx="1062118" cy="236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124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5379"/>
            <a:ext cx="6552728" cy="46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79512" y="178904"/>
            <a:ext cx="864096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2000" dirty="0">
                <a:solidFill>
                  <a:schemeClr val="hlink"/>
                </a:solidFill>
                <a:cs typeface="Times New Roman" panose="02020603050405020304" pitchFamily="18" charset="0"/>
              </a:rPr>
              <a:t>Задание 4. Напишите  названия конструктивных </a:t>
            </a:r>
            <a:endParaRPr lang="ru-RU" altLang="ru-RU" sz="2000" dirty="0">
              <a:solidFill>
                <a:schemeClr val="hlink"/>
              </a:solidFill>
            </a:endParaRPr>
          </a:p>
          <a:p>
            <a:pPr algn="ctr" eaLnBrk="0" hangingPunct="0"/>
            <a:r>
              <a:rPr lang="ru-RU" altLang="ru-RU" sz="2000" dirty="0">
                <a:solidFill>
                  <a:schemeClr val="hlink"/>
                </a:solidFill>
                <a:cs typeface="Times New Roman" panose="02020603050405020304" pitchFamily="18" charset="0"/>
              </a:rPr>
              <a:t>линий воротника.</a:t>
            </a:r>
            <a:endParaRPr lang="ru-RU" altLang="ru-RU" sz="2000" dirty="0">
              <a:solidFill>
                <a:schemeClr val="hlink"/>
              </a:solidFill>
            </a:endParaRPr>
          </a:p>
          <a:p>
            <a:pPr algn="ctr" eaLnBrk="0" hangingPunct="0"/>
            <a:endParaRPr lang="ru-RU" altLang="ru-RU" sz="2000" dirty="0">
              <a:solidFill>
                <a:schemeClr val="hlink"/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596336" y="6237312"/>
            <a:ext cx="792088" cy="4140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57537" y="308031"/>
            <a:ext cx="83909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hlink"/>
                </a:solidFill>
              </a:rPr>
              <a:t>Задание 2 . Снять и записать  мерки с вашей фигуры, согласно прохождению сантиметровой ленты по телу с помощью рисунка.</a:t>
            </a:r>
          </a:p>
        </p:txBody>
      </p:sp>
      <p:pic>
        <p:nvPicPr>
          <p:cNvPr id="94213" name="Picture 5" descr="F:\media\image1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1949" r="8563" b="37166"/>
          <a:stretch>
            <a:fillRect/>
          </a:stretch>
        </p:blipFill>
        <p:spPr bwMode="auto">
          <a:xfrm>
            <a:off x="1043608" y="1052736"/>
            <a:ext cx="6446711" cy="42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57537" y="5545585"/>
            <a:ext cx="8390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/>
              <a:t>1. ___,  2.____, 3.____,  4.____, 5. ____, 6. ___, 7.____, 8.____, 9.____,</a:t>
            </a:r>
          </a:p>
          <a:p>
            <a:r>
              <a:rPr lang="ru-RU" altLang="ru-RU" dirty="0"/>
              <a:t>10._____, 11.____, 12.____, 13._____, 14._____, 15._____, 16.____,</a:t>
            </a:r>
          </a:p>
          <a:p>
            <a:r>
              <a:rPr lang="ru-RU" altLang="ru-RU" dirty="0"/>
              <a:t>17.______, 18._____, 19._____. 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23461"/>
              </p:ext>
            </p:extLst>
          </p:nvPr>
        </p:nvGraphicFramePr>
        <p:xfrm>
          <a:off x="899592" y="1340768"/>
          <a:ext cx="7272808" cy="33123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7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Какой размерный признак измеряется от точки конца плечевого шва до линии талии?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Впкс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0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Какое измерение проходит через сосковую точку?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Как записывается величина размерного признака Шг?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полном размере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По какой стороне фигуры измеряется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правой стороне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-160214" y="-5126915"/>
            <a:ext cx="0" cy="38645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52145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6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Задание.  Ответить на вопросы  и нарисовать диаграмму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6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 </a:t>
            </a:r>
            <a:r>
              <a:rPr lang="ru-RU" dirty="0">
                <a:solidFill>
                  <a:srgbClr val="6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«Да» - диаграмма строится вверх,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6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 «Нет» -  диаграмма строится  вниз. </a:t>
            </a:r>
            <a:endParaRPr lang="ru-RU" dirty="0">
              <a:solidFill>
                <a:srgbClr val="6131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625496" y="5733256"/>
            <a:ext cx="5715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56986" y="4950296"/>
            <a:ext cx="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823149" y="5636096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950886" y="5636096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637248" y="5618956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090121" y="5636096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83769" y="5978159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82384" y="5981142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836586" y="5973704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57694" y="596185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25557" r="44231" b="66751"/>
          <a:stretch>
            <a:fillRect/>
          </a:stretch>
        </p:blipFill>
        <p:spPr bwMode="auto">
          <a:xfrm>
            <a:off x="1542686" y="563609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25557" r="44231" b="66751"/>
          <a:stretch>
            <a:fillRect/>
          </a:stretch>
        </p:blipFill>
        <p:spPr bwMode="auto">
          <a:xfrm>
            <a:off x="7095325" y="563609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8100783" y="6321896"/>
            <a:ext cx="503665" cy="2754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3220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27088" y="1588"/>
            <a:ext cx="759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000">
                <a:solidFill>
                  <a:schemeClr val="hlink"/>
                </a:solidFill>
                <a:cs typeface="Times New Roman" panose="02020603050405020304" pitchFamily="18" charset="0"/>
              </a:rPr>
              <a:t>Задание 1. Выполнить моделирование женских брюк  согласно эскизу, используя эталон и шаблоны деталей брюк (детали брюк вклеить  в тетрадь).</a:t>
            </a:r>
            <a:endParaRPr lang="ru-RU" altLang="ru-RU" sz="2000">
              <a:solidFill>
                <a:schemeClr val="hlink"/>
              </a:solidFill>
            </a:endParaRPr>
          </a:p>
          <a:p>
            <a:pPr eaLnBrk="0" hangingPunct="0"/>
            <a:endParaRPr lang="ru-RU" altLang="ru-RU" sz="200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r="16974"/>
          <a:stretch>
            <a:fillRect/>
          </a:stretch>
        </p:blipFill>
        <p:spPr bwMode="auto">
          <a:xfrm>
            <a:off x="6084168" y="1901825"/>
            <a:ext cx="17621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55650" y="1295400"/>
            <a:ext cx="951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2000">
                <a:cs typeface="Times New Roman" panose="02020603050405020304" pitchFamily="18" charset="0"/>
              </a:rPr>
              <a:t>Модель брюк – «клеш» № 1                                Эталон.</a:t>
            </a:r>
            <a:r>
              <a:rPr lang="ru-RU" altLang="ru-RU" sz="1400">
                <a:cs typeface="Times New Roman" panose="02020603050405020304" pitchFamily="18" charset="0"/>
              </a:rPr>
              <a:t>                                                           </a:t>
            </a:r>
            <a:endParaRPr lang="ru-RU" altLang="ru-RU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20415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475"/>
            <a:ext cx="134461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592D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Выбор </a:t>
            </a:r>
            <a:r>
              <a:rPr lang="ru-RU" sz="2800" dirty="0">
                <a:solidFill>
                  <a:srgbClr val="592D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ответов из предложенных вариантов</a:t>
            </a:r>
            <a:endParaRPr lang="ru-RU" sz="2800" dirty="0">
              <a:solidFill>
                <a:srgbClr val="592D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7263"/>
            <a:ext cx="88924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Выберите и поставьте галочку, из предложенного перечня инструменты для ручных работ.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04" y="1713311"/>
            <a:ext cx="1152128" cy="16129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9552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игла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93" y="1653531"/>
            <a:ext cx="1683669" cy="4848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74988" y="2233865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Б. колышек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29" y="1551282"/>
            <a:ext cx="885426" cy="1174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3979" y="2353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наперсток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927749"/>
            <a:ext cx="1296144" cy="11913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6136" y="33387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 мел</a:t>
            </a:r>
            <a:endParaRPr lang="ru-RU" dirty="0"/>
          </a:p>
        </p:txBody>
      </p:sp>
      <p:pic>
        <p:nvPicPr>
          <p:cNvPr id="42" name="Рисунок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3" y="3721865"/>
            <a:ext cx="1791784" cy="63632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051720" y="3831006"/>
            <a:ext cx="303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сантиметровая лента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681" y="4509884"/>
            <a:ext cx="2342675" cy="15114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135" y="4677066"/>
            <a:ext cx="1232928" cy="15898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5536" y="481294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 ножницы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431527" y="5471980"/>
            <a:ext cx="186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Ж. булавки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45990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ea typeface="Calibri" panose="020F0502020204030204" pitchFamily="34" charset="0"/>
                <a:cs typeface="Arial" panose="020B0604020202020204" pitchFamily="34" charset="0"/>
              </a:rPr>
              <a:t>Задание № </a:t>
            </a:r>
            <a:r>
              <a:rPr lang="ru-RU" sz="24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Установите 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соответствие между колонками: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13496"/>
              </p:ext>
            </p:extLst>
          </p:nvPr>
        </p:nvGraphicFramePr>
        <p:xfrm>
          <a:off x="1043608" y="1556792"/>
          <a:ext cx="7200800" cy="3816425"/>
        </p:xfrm>
        <a:graphic>
          <a:graphicData uri="http://schemas.openxmlformats.org/drawingml/2006/table">
            <a:tbl>
              <a:tblPr firstRow="1" firstCol="1" bandRow="1"/>
              <a:tblGrid>
                <a:gridCol w="537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4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86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строчки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стежка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Временного назначения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подшивочные,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крестообразные,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Стачной,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Петельные.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Постоянного назначения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сметочные,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замёточные,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копировальные,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намёточные.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5733256"/>
            <a:ext cx="429931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1 - …..(буква); 2 - ….(буква).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6555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 схемами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 написать названия стежка.</a:t>
            </a:r>
            <a:endParaRPr lang="ru-RU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1207113" cy="841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15" y="2420888"/>
            <a:ext cx="1121761" cy="86570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47864" y="1988840"/>
            <a:ext cx="2952328" cy="0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3140968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90" y="3645024"/>
            <a:ext cx="1292464" cy="71329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347864" y="429309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006" y="4870195"/>
            <a:ext cx="1201016" cy="95105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347864" y="5821253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7864" y="16340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4001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36039" y="28682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5523130"/>
            <a:ext cx="29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352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проверяющие знание терминологии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27875"/>
            <a:ext cx="7416824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№ 3</a:t>
            </a:r>
            <a:endParaRPr lang="ru-RU" sz="20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 рисунку определить название термина при ручных работах.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7371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5636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ъект 2"/>
          <p:cNvSpPr>
            <a:spLocks noGrp="1"/>
          </p:cNvSpPr>
          <p:nvPr>
            <p:ph idx="4294967295"/>
          </p:nvPr>
        </p:nvSpPr>
        <p:spPr>
          <a:xfrm>
            <a:off x="377825" y="896799"/>
            <a:ext cx="8316912" cy="568029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Задания должны быть подобраны так чтобы они  максимально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возбуждали активность обучающихся, пробуждали у него потребность в познавательной деятельности.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2.Темп изучения учебного материала и методы обучения должны быть приспособлены к уровню развития обучающихся с ОВЗ. (Учебный материал выдается частями)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3.Распределение учебного материала по спирали (последовательное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от простого к сложному).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4.Поэтапное обобщение проделанной на уроке работы;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5.Повторное объяснение учебного материала и подбор разноуровневых заданий,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Индивидуальный подход.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7.Постоянное использование наглядности, наводящих вопросов, аналогий, многократных указаний, упражнений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4D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8.Использование поощрений, повышение самооценки ребенка, укрепление в нем веры в свои силы.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547813" y="188913"/>
            <a:ext cx="5976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sz="2000" dirty="0">
                <a:solidFill>
                  <a:srgbClr val="592D2D"/>
                </a:solidFill>
              </a:rPr>
              <a:t>Основные принципы организации учебного процесса в коррекционных группах:</a:t>
            </a:r>
          </a:p>
        </p:txBody>
      </p:sp>
    </p:spTree>
    <p:extLst>
      <p:ext uri="{BB962C8B-B14F-4D97-AF65-F5344CB8AC3E}">
        <p14:creationId xmlns:p14="http://schemas.microsoft.com/office/powerpoint/2010/main" val="177239465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8538" y="692150"/>
            <a:ext cx="6337300" cy="1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Особый  подход, который необходим при обучении  лиц  с ограниченными возможностями здоровья. </a:t>
            </a:r>
            <a:endParaRPr lang="ru-RU" sz="2400" b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492375"/>
            <a:ext cx="2879725" cy="393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интеграции обучающихся  с ОВЗ в социум, их социальная  и </a:t>
            </a:r>
          </a:p>
          <a:p>
            <a:pPr algn="ctr" eaLnBrk="1" hangingPunct="1"/>
            <a:r>
              <a:rPr lang="ru-RU" altLang="ru-RU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адаптация.</a:t>
            </a:r>
            <a:r>
              <a:rPr lang="ru-RU" altLang="ru-RU" sz="24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4025" y="2924175"/>
            <a:ext cx="2089150" cy="3168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процесс становиться  более доступным и социально значимым</a:t>
            </a:r>
            <a:r>
              <a:rPr lang="ru-RU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375" y="2781300"/>
            <a:ext cx="2663825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FF0000"/>
                </a:solidFill>
              </a:rPr>
              <a:t>Рабочая тетрадь по учебной дисциплине</a:t>
            </a:r>
          </a:p>
        </p:txBody>
      </p:sp>
      <p:cxnSp>
        <p:nvCxnSpPr>
          <p:cNvPr id="83975" name="Прямая со стрелкой 8"/>
          <p:cNvCxnSpPr>
            <a:cxnSpLocks noChangeShapeType="1"/>
          </p:cNvCxnSpPr>
          <p:nvPr/>
        </p:nvCxnSpPr>
        <p:spPr bwMode="auto">
          <a:xfrm>
            <a:off x="2987675" y="4581525"/>
            <a:ext cx="720725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6" name="Прямая со стрелкой 12"/>
          <p:cNvCxnSpPr>
            <a:cxnSpLocks noChangeShapeType="1"/>
          </p:cNvCxnSpPr>
          <p:nvPr/>
        </p:nvCxnSpPr>
        <p:spPr bwMode="auto">
          <a:xfrm flipH="1">
            <a:off x="5003800" y="2060575"/>
            <a:ext cx="1588" cy="7080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7" name="Прямая со стрелкой 16"/>
          <p:cNvCxnSpPr>
            <a:cxnSpLocks noChangeShapeType="1"/>
          </p:cNvCxnSpPr>
          <p:nvPr/>
        </p:nvCxnSpPr>
        <p:spPr bwMode="auto">
          <a:xfrm flipH="1">
            <a:off x="6227763" y="4365625"/>
            <a:ext cx="719137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79512" y="109340"/>
            <a:ext cx="878497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ru-RU" altLang="ru-RU" dirty="0" smtClean="0">
                <a:solidFill>
                  <a:srgbClr val="4D2727"/>
                </a:solidFill>
              </a:rPr>
              <a:t> требование </a:t>
            </a:r>
            <a:r>
              <a:rPr lang="ru-RU" altLang="ru-RU" dirty="0">
                <a:solidFill>
                  <a:srgbClr val="4D2727"/>
                </a:solidFill>
              </a:rPr>
              <a:t>полноты </a:t>
            </a:r>
            <a:r>
              <a:rPr lang="ru-RU" altLang="ru-RU" dirty="0" smtClean="0">
                <a:solidFill>
                  <a:srgbClr val="4D2727"/>
                </a:solidFill>
              </a:rPr>
              <a:t>информации</a:t>
            </a:r>
          </a:p>
          <a:p>
            <a:r>
              <a:rPr lang="ru-RU" altLang="ru-RU" dirty="0" smtClean="0">
                <a:solidFill>
                  <a:srgbClr val="4D2727"/>
                </a:solidFill>
              </a:rPr>
              <a:t> </a:t>
            </a:r>
            <a:r>
              <a:rPr lang="ru-RU" altLang="ru-RU" dirty="0">
                <a:solidFill>
                  <a:srgbClr val="4D2727"/>
                </a:solidFill>
              </a:rPr>
              <a:t>(</a:t>
            </a:r>
            <a:r>
              <a:rPr lang="ru-RU" altLang="ru-RU" dirty="0">
                <a:solidFill>
                  <a:srgbClr val="4D2727"/>
                </a:solidFill>
                <a:hlinkClick r:id="rId2" action="ppaction://hlinksldjump"/>
              </a:rPr>
              <a:t>наличие заданий на изучение всех понятий, явлений, процессов </a:t>
            </a:r>
            <a:r>
              <a:rPr lang="ru-RU" altLang="ru-RU" dirty="0" smtClean="0">
                <a:solidFill>
                  <a:srgbClr val="4D2727"/>
                </a:solidFill>
              </a:rPr>
              <a:t>);</a:t>
            </a:r>
          </a:p>
          <a:p>
            <a:endParaRPr lang="ru-RU" altLang="ru-RU" dirty="0">
              <a:solidFill>
                <a:srgbClr val="4D2727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srgbClr val="4D2727"/>
                </a:solidFill>
              </a:rPr>
              <a:t>требование </a:t>
            </a:r>
            <a:r>
              <a:rPr lang="ru-RU" altLang="ru-RU" dirty="0">
                <a:solidFill>
                  <a:srgbClr val="4D2727"/>
                </a:solidFill>
              </a:rPr>
              <a:t>группировки заданий </a:t>
            </a:r>
            <a:endParaRPr lang="ru-RU" altLang="ru-RU" dirty="0" smtClean="0">
              <a:solidFill>
                <a:srgbClr val="4D2727"/>
              </a:solidFill>
            </a:endParaRPr>
          </a:p>
          <a:p>
            <a:r>
              <a:rPr lang="ru-RU" altLang="ru-RU" dirty="0" smtClean="0">
                <a:solidFill>
                  <a:srgbClr val="4D2727"/>
                </a:solidFill>
              </a:rPr>
              <a:t>(</a:t>
            </a:r>
            <a:r>
              <a:rPr lang="ru-RU" altLang="ru-RU" dirty="0">
                <a:solidFill>
                  <a:srgbClr val="990000"/>
                </a:solidFill>
                <a:hlinkClick r:id="rId3" action="ppaction://hlinksldjump"/>
              </a:rPr>
              <a:t>задания</a:t>
            </a:r>
            <a:r>
              <a:rPr lang="ru-RU" altLang="ru-RU" dirty="0">
                <a:solidFill>
                  <a:srgbClr val="4D2727"/>
                </a:solidFill>
              </a:rPr>
              <a:t> должны </a:t>
            </a:r>
            <a:r>
              <a:rPr lang="ru-RU" altLang="ru-RU" dirty="0" smtClean="0">
                <a:solidFill>
                  <a:srgbClr val="4D2727"/>
                </a:solidFill>
              </a:rPr>
              <a:t>быть сгруппированы </a:t>
            </a:r>
            <a:r>
              <a:rPr lang="ru-RU" altLang="ru-RU" dirty="0">
                <a:solidFill>
                  <a:srgbClr val="4D2727"/>
                </a:solidFill>
              </a:rPr>
              <a:t>с учетом обобщенных способов их решения); </a:t>
            </a:r>
            <a:endParaRPr lang="ru-RU" altLang="ru-RU" dirty="0" smtClean="0">
              <a:solidFill>
                <a:srgbClr val="4D2727"/>
              </a:solidFill>
            </a:endParaRPr>
          </a:p>
          <a:p>
            <a:endParaRPr lang="ru-RU" altLang="ru-RU" dirty="0">
              <a:solidFill>
                <a:srgbClr val="4D2727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srgbClr val="4D2727"/>
                </a:solidFill>
              </a:rPr>
              <a:t>требование </a:t>
            </a:r>
            <a:r>
              <a:rPr lang="ru-RU" altLang="ru-RU" dirty="0">
                <a:solidFill>
                  <a:srgbClr val="4D2727"/>
                </a:solidFill>
              </a:rPr>
              <a:t>системности </a:t>
            </a:r>
            <a:r>
              <a:rPr lang="ru-RU" altLang="ru-RU" dirty="0" smtClean="0">
                <a:solidFill>
                  <a:srgbClr val="4D2727"/>
                </a:solidFill>
              </a:rPr>
              <a:t>информации (</a:t>
            </a:r>
            <a:r>
              <a:rPr lang="ru-RU" altLang="ru-RU" dirty="0" smtClean="0">
                <a:solidFill>
                  <a:srgbClr val="0070C0"/>
                </a:solidFill>
                <a:hlinkClick r:id="rId4" action="ppaction://hlinkfile"/>
              </a:rPr>
              <a:t>задания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4D2727"/>
                </a:solidFill>
              </a:rPr>
              <a:t> </a:t>
            </a:r>
            <a:r>
              <a:rPr lang="ru-RU" altLang="ru-RU" dirty="0">
                <a:solidFill>
                  <a:srgbClr val="4D2727"/>
                </a:solidFill>
              </a:rPr>
              <a:t>должны быть логически связаны</a:t>
            </a:r>
            <a:r>
              <a:rPr lang="ru-RU" altLang="ru-RU" dirty="0" smtClean="0">
                <a:solidFill>
                  <a:srgbClr val="4D2727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ru-RU" altLang="ru-RU" dirty="0">
              <a:solidFill>
                <a:srgbClr val="4D2727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требование </a:t>
            </a:r>
            <a:r>
              <a:rPr lang="ru-RU" dirty="0"/>
              <a:t>возрастания </a:t>
            </a:r>
            <a:r>
              <a:rPr lang="ru-RU" dirty="0" smtClean="0"/>
              <a:t>сложности</a:t>
            </a:r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>
                <a:hlinkClick r:id="rId5" action="ppaction://hlinkfile"/>
              </a:rPr>
              <a:t>задания </a:t>
            </a:r>
            <a:r>
              <a:rPr lang="ru-RU" dirty="0"/>
              <a:t>должны быть расположены в порядке возрастания сложности их выполнения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требование </a:t>
            </a:r>
            <a:r>
              <a:rPr lang="ru-RU" dirty="0"/>
              <a:t>использование наглядности, многократных </a:t>
            </a:r>
            <a:r>
              <a:rPr lang="ru-RU" dirty="0" smtClean="0"/>
              <a:t>упражнений</a:t>
            </a:r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в заданиях  </a:t>
            </a:r>
            <a:r>
              <a:rPr lang="ru-RU" dirty="0"/>
              <a:t>должно отводиться достаточно места для выполнения </a:t>
            </a:r>
            <a:r>
              <a:rPr lang="ru-RU" dirty="0">
                <a:hlinkClick r:id="rId6" action="ppaction://hlinksldjump"/>
              </a:rPr>
              <a:t>записей и рисунков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> - требование психологической комфортности (обучающимся должно быть комфортно работать с тетрадью, они должны иметь возможность работать с ней в </a:t>
            </a:r>
            <a:r>
              <a:rPr lang="ru-RU" dirty="0">
                <a:hlinkClick r:id="rId7" action="ppaction://hlinksldjump"/>
              </a:rPr>
              <a:t>индивидуальном темпе </a:t>
            </a:r>
            <a:r>
              <a:rPr lang="ru-RU" dirty="0"/>
              <a:t>и проводить </a:t>
            </a:r>
            <a:r>
              <a:rPr lang="ru-RU" dirty="0" smtClean="0">
                <a:hlinkClick r:id="rId8" action="ppaction://hlinksldjump"/>
              </a:rPr>
              <a:t>самоконтроль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altLang="ru-RU" dirty="0" smtClean="0"/>
              <a:t>- требование к выполнению </a:t>
            </a:r>
            <a:r>
              <a:rPr lang="ru-RU" altLang="ru-RU" dirty="0"/>
              <a:t>не только типовых, но и </a:t>
            </a:r>
            <a:r>
              <a:rPr lang="ru-RU" altLang="ru-RU" dirty="0">
                <a:hlinkClick r:id="rId9" action="ppaction://hlinksldjump"/>
              </a:rPr>
              <a:t>развивающих, творческих </a:t>
            </a:r>
            <a:r>
              <a:rPr lang="ru-RU" altLang="ru-RU" dirty="0" smtClean="0">
                <a:hlinkClick r:id="rId9" action="ppaction://hlinksldjump"/>
              </a:rPr>
              <a:t>заданий; </a:t>
            </a:r>
            <a:endParaRPr lang="ru-RU" alt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383756" y="815336"/>
            <a:ext cx="56880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dirty="0">
                <a:solidFill>
                  <a:srgbClr val="4D2727"/>
                </a:solidFill>
              </a:rPr>
              <a:t>Задание . Заполнить «</a:t>
            </a:r>
            <a:r>
              <a:rPr lang="ru-RU" altLang="ru-RU" dirty="0" err="1">
                <a:solidFill>
                  <a:srgbClr val="4D2727"/>
                </a:solidFill>
              </a:rPr>
              <a:t>Инфокарусель</a:t>
            </a:r>
            <a:r>
              <a:rPr lang="ru-RU" altLang="ru-RU" dirty="0">
                <a:solidFill>
                  <a:srgbClr val="4D2727"/>
                </a:solidFill>
              </a:rPr>
              <a:t>» словами,  которые  будут необходимы при изучении темы «Основные определения и понятия конструирования одежды» . </a:t>
            </a:r>
          </a:p>
        </p:txBody>
      </p:sp>
      <p:pic>
        <p:nvPicPr>
          <p:cNvPr id="92165" name="popup_img" descr="http://go3.imgsmail.ru/imgpreview?key=http%3A//attraction.ru/photos/product/large/karusel_16_5.jpg&amp;mb=imgdb_preview_1579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6667" b="3545"/>
          <a:stretch>
            <a:fillRect/>
          </a:stretch>
        </p:blipFill>
        <p:spPr bwMode="auto">
          <a:xfrm>
            <a:off x="3348038" y="285273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8038" y="2475427"/>
            <a:ext cx="2586038" cy="4561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14571" y="2469397"/>
            <a:ext cx="228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онструирование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9338" y="3140968"/>
            <a:ext cx="2331094" cy="473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4248" y="3216418"/>
            <a:ext cx="216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ертеж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37278" y="4352172"/>
            <a:ext cx="2310332" cy="516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16216" y="4391372"/>
            <a:ext cx="22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одежды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091" y="3227616"/>
            <a:ext cx="2426947" cy="555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0975" y="4388209"/>
            <a:ext cx="2624922" cy="9791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14571" y="5663356"/>
            <a:ext cx="2901645" cy="5739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600" y="3308909"/>
            <a:ext cx="23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Функции одежды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37289" y="4545465"/>
            <a:ext cx="249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Методы конструирования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574464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Размерные признаки</a:t>
            </a:r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764704"/>
            <a:ext cx="59046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4D272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 Написать </a:t>
            </a:r>
            <a:r>
              <a:rPr lang="ru-RU" sz="2400" dirty="0">
                <a:solidFill>
                  <a:srgbClr val="4D272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стрелках  названия исторических эпох.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4D272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rgbClr val="4D272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77072"/>
            <a:ext cx="1171429" cy="1723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2856"/>
            <a:ext cx="923810" cy="2190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085" y="3717032"/>
            <a:ext cx="864079" cy="2875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-18669"/>
          <a:stretch/>
        </p:blipFill>
        <p:spPr>
          <a:xfrm>
            <a:off x="4932040" y="1822774"/>
            <a:ext cx="1052798" cy="2376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361" y="3776464"/>
            <a:ext cx="1101165" cy="2190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730" y="2151081"/>
            <a:ext cx="763334" cy="20484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01415">
            <a:off x="1171102" y="3476512"/>
            <a:ext cx="1541734" cy="225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98924">
            <a:off x="3032810" y="2833626"/>
            <a:ext cx="1731899" cy="252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67456">
            <a:off x="4043239" y="4954154"/>
            <a:ext cx="1777604" cy="2596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201792">
            <a:off x="5343695" y="2693588"/>
            <a:ext cx="1949332" cy="2847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71966">
            <a:off x="6829314" y="4965027"/>
            <a:ext cx="1916936" cy="280003"/>
          </a:xfrm>
          <a:prstGeom prst="rect">
            <a:avLst/>
          </a:prstGeom>
        </p:spPr>
      </p:pic>
      <p:sp>
        <p:nvSpPr>
          <p:cNvPr id="16" name="Стрелка вправо 15">
            <a:hlinkClick r:id="rId9" action="ppaction://hlinksldjump"/>
          </p:cNvPr>
          <p:cNvSpPr/>
          <p:nvPr/>
        </p:nvSpPr>
        <p:spPr>
          <a:xfrm rot="10800000">
            <a:off x="6804248" y="6370676"/>
            <a:ext cx="889482" cy="3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653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114797"/>
            <a:ext cx="9144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Задание.</a:t>
            </a:r>
            <a:r>
              <a:rPr lang="ru-RU" altLang="ru-RU" dirty="0" smtClean="0"/>
              <a:t> </a:t>
            </a:r>
            <a:r>
              <a:rPr lang="ru-RU" altLang="ru-RU" dirty="0"/>
              <a:t>Выполнить предварительный расчет для построения </a:t>
            </a:r>
            <a:r>
              <a:rPr lang="ru-RU" altLang="ru-RU" dirty="0" smtClean="0"/>
              <a:t>прямой юбки</a:t>
            </a:r>
            <a:r>
              <a:rPr lang="ru-RU" altLang="ru-RU" dirty="0"/>
              <a:t>.</a:t>
            </a:r>
          </a:p>
          <a:p>
            <a:r>
              <a:rPr lang="ru-RU" altLang="ru-RU" dirty="0"/>
              <a:t>1. Построить прямой угол с вершиной в точке Н. </a:t>
            </a:r>
          </a:p>
          <a:p>
            <a:r>
              <a:rPr lang="ru-RU" altLang="ru-RU" dirty="0" smtClean="0"/>
              <a:t> </a:t>
            </a:r>
            <a:r>
              <a:rPr lang="ru-RU" altLang="ru-RU" dirty="0"/>
              <a:t>Положение линии талии НТ</a:t>
            </a:r>
          </a:p>
          <a:p>
            <a:r>
              <a:rPr lang="ru-RU" altLang="ru-RU" dirty="0"/>
              <a:t>                           НТ= </a:t>
            </a:r>
            <a:r>
              <a:rPr lang="ru-RU" altLang="ru-RU" dirty="0" smtClean="0"/>
              <a:t>Дю.  </a:t>
            </a:r>
            <a:r>
              <a:rPr lang="ru-RU" altLang="ru-RU" dirty="0"/>
              <a:t>=  _____________</a:t>
            </a:r>
          </a:p>
          <a:p>
            <a:r>
              <a:rPr lang="ru-RU" altLang="ru-RU" dirty="0"/>
              <a:t>2</a:t>
            </a:r>
            <a:r>
              <a:rPr lang="ru-RU" altLang="ru-RU" dirty="0" smtClean="0"/>
              <a:t>. </a:t>
            </a:r>
            <a:r>
              <a:rPr lang="ru-RU" altLang="ru-RU" dirty="0"/>
              <a:t>Положение линии бёдер ТБ   </a:t>
            </a:r>
          </a:p>
          <a:p>
            <a:r>
              <a:rPr lang="ru-RU" altLang="ru-RU" dirty="0"/>
              <a:t>                          ТБ = Дтс/2 - 2см = _______________</a:t>
            </a:r>
          </a:p>
          <a:p>
            <a:r>
              <a:rPr lang="ru-RU" altLang="ru-RU" dirty="0"/>
              <a:t>3</a:t>
            </a:r>
            <a:r>
              <a:rPr lang="ru-RU" altLang="ru-RU" dirty="0" smtClean="0"/>
              <a:t>. </a:t>
            </a:r>
            <a:r>
              <a:rPr lang="ru-RU" altLang="ru-RU" dirty="0"/>
              <a:t>Ширина юбки по линии бёдер ББ1 </a:t>
            </a:r>
          </a:p>
          <a:p>
            <a:r>
              <a:rPr lang="ru-RU" altLang="ru-RU" dirty="0"/>
              <a:t>                         ББ1 = Сб + </a:t>
            </a:r>
            <a:r>
              <a:rPr lang="ru-RU" altLang="ru-RU" dirty="0" smtClean="0"/>
              <a:t>Пб </a:t>
            </a:r>
            <a:r>
              <a:rPr lang="ru-RU" altLang="ru-RU" dirty="0"/>
              <a:t>= ________________ </a:t>
            </a:r>
          </a:p>
          <a:p>
            <a:r>
              <a:rPr lang="ru-RU" altLang="ru-RU" dirty="0"/>
              <a:t>4</a:t>
            </a:r>
            <a:r>
              <a:rPr lang="ru-RU" altLang="ru-RU" dirty="0" smtClean="0"/>
              <a:t>.Положение </a:t>
            </a:r>
            <a:r>
              <a:rPr lang="ru-RU" altLang="ru-RU" dirty="0"/>
              <a:t>боковой линии.  </a:t>
            </a:r>
          </a:p>
          <a:p>
            <a:r>
              <a:rPr lang="ru-RU" altLang="ru-RU" dirty="0"/>
              <a:t>                         ББ2 = ББ1/2 - (0-2см) = ________________</a:t>
            </a:r>
          </a:p>
          <a:p>
            <a:r>
              <a:rPr lang="ru-RU" altLang="ru-RU" dirty="0"/>
              <a:t>5</a:t>
            </a:r>
            <a:r>
              <a:rPr lang="ru-RU" altLang="ru-RU" dirty="0" smtClean="0"/>
              <a:t>. </a:t>
            </a:r>
            <a:r>
              <a:rPr lang="ru-RU" altLang="ru-RU" dirty="0"/>
              <a:t>Положение вытачек на передней и задней половинке юбки </a:t>
            </a:r>
          </a:p>
          <a:p>
            <a:r>
              <a:rPr lang="ru-RU" altLang="ru-RU" dirty="0"/>
              <a:t>                         ББ3 = 0,4 ББ2  = _____________</a:t>
            </a:r>
          </a:p>
          <a:p>
            <a:r>
              <a:rPr lang="ru-RU" altLang="ru-RU" dirty="0"/>
              <a:t>                         </a:t>
            </a:r>
            <a:r>
              <a:rPr lang="ru-RU" altLang="ru-RU" dirty="0" smtClean="0"/>
              <a:t>Б1Б4 </a:t>
            </a:r>
            <a:r>
              <a:rPr lang="ru-RU" altLang="ru-RU" dirty="0"/>
              <a:t>= 0,4 Б1Б2 = _____________</a:t>
            </a:r>
          </a:p>
          <a:p>
            <a:r>
              <a:rPr lang="ru-RU" altLang="ru-RU" dirty="0" smtClean="0"/>
              <a:t>Сумма </a:t>
            </a:r>
            <a:r>
              <a:rPr lang="ru-RU" altLang="ru-RU" dirty="0"/>
              <a:t>вытачек Евыт. </a:t>
            </a:r>
          </a:p>
          <a:p>
            <a:r>
              <a:rPr lang="ru-RU" altLang="ru-RU" dirty="0"/>
              <a:t>                 Евыт. =(Сб + Пб) - (Ст + Пт) = ___________________</a:t>
            </a:r>
          </a:p>
          <a:p>
            <a:r>
              <a:rPr lang="ru-RU" altLang="ru-RU" i="1" dirty="0" smtClean="0"/>
              <a:t> </a:t>
            </a:r>
            <a:r>
              <a:rPr lang="ru-RU" altLang="ru-RU" dirty="0"/>
              <a:t>Величина раствора и длина вытачек</a:t>
            </a:r>
          </a:p>
          <a:p>
            <a:r>
              <a:rPr lang="ru-RU" altLang="ru-RU" dirty="0"/>
              <a:t> </a:t>
            </a:r>
            <a:r>
              <a:rPr lang="ru-RU" altLang="ru-RU" dirty="0" smtClean="0"/>
              <a:t>6. Передняя </a:t>
            </a:r>
            <a:r>
              <a:rPr lang="ru-RU" altLang="ru-RU" dirty="0"/>
              <a:t>вытачка:  р-р выт = 0,15 Е выт. = _________</a:t>
            </a:r>
          </a:p>
          <a:p>
            <a:r>
              <a:rPr lang="ru-RU" altLang="ru-RU" dirty="0" smtClean="0"/>
              <a:t> 7. </a:t>
            </a:r>
            <a:r>
              <a:rPr lang="ru-RU" altLang="ru-RU" dirty="0"/>
              <a:t>Задняя вытачка:  р-</a:t>
            </a:r>
            <a:r>
              <a:rPr lang="ru-RU" altLang="ru-RU" dirty="0" err="1"/>
              <a:t>р.выт</a:t>
            </a:r>
            <a:r>
              <a:rPr lang="ru-RU" altLang="ru-RU" dirty="0"/>
              <a:t> = 0,3 5 Е выт. </a:t>
            </a:r>
            <a:r>
              <a:rPr lang="ru-RU" altLang="ru-RU" dirty="0" smtClean="0"/>
              <a:t>=____________</a:t>
            </a:r>
            <a:endParaRPr lang="ru-RU" altLang="ru-RU" dirty="0"/>
          </a:p>
          <a:p>
            <a:r>
              <a:rPr lang="ru-RU" altLang="ru-RU" dirty="0" smtClean="0"/>
              <a:t> 8. Боковая </a:t>
            </a:r>
            <a:r>
              <a:rPr lang="ru-RU" altLang="ru-RU" dirty="0"/>
              <a:t>вытачка:  р-</a:t>
            </a:r>
            <a:r>
              <a:rPr lang="ru-RU" altLang="ru-RU" dirty="0" err="1"/>
              <a:t>р.выт</a:t>
            </a:r>
            <a:r>
              <a:rPr lang="ru-RU" altLang="ru-RU" dirty="0"/>
              <a:t> = 0,5 Е выт. </a:t>
            </a:r>
            <a:r>
              <a:rPr lang="ru-RU" altLang="ru-RU" dirty="0" smtClean="0"/>
              <a:t>=_____________</a:t>
            </a:r>
          </a:p>
          <a:p>
            <a:endParaRPr lang="ru-RU" altLang="ru-RU" dirty="0"/>
          </a:p>
          <a:p>
            <a:r>
              <a:rPr lang="ru-RU" altLang="ru-RU" dirty="0" smtClean="0">
                <a:solidFill>
                  <a:srgbClr val="FF0000"/>
                </a:solidFill>
              </a:rPr>
              <a:t>Задание. </a:t>
            </a:r>
            <a:r>
              <a:rPr lang="ru-RU" altLang="ru-RU" dirty="0"/>
              <a:t>Выполнить построение конструкции прямой юбки по предварительному расчету в масштабе 1:4. (Использовать </a:t>
            </a:r>
            <a:r>
              <a:rPr lang="ru-RU" altLang="ru-RU" dirty="0">
                <a:hlinkClick r:id="rId2" action="ppaction://hlinksldjump"/>
              </a:rPr>
              <a:t>интерактивное пособие</a:t>
            </a:r>
            <a:r>
              <a:rPr lang="ru-RU" altLang="ru-RU" dirty="0"/>
              <a:t> по конструированию изделий.)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691680" y="112474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91680" y="171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2420888"/>
            <a:ext cx="3048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65" y="2807707"/>
            <a:ext cx="499915" cy="409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92" y="3364088"/>
            <a:ext cx="499915" cy="304826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1187624" y="3695138"/>
            <a:ext cx="3650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489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Times New Roman" panose="02020603050405020304" pitchFamily="18" charset="0"/>
              </a:rPr>
              <a:t>Построение базисной сетки  прямой юбки.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19250" y="6381750"/>
            <a:ext cx="518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619250" y="1484313"/>
            <a:ext cx="0" cy="4897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47813" y="63087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16013" y="6237288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Н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43213" y="45085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/>
              <a:t>1.НТ </a:t>
            </a:r>
            <a:r>
              <a:rPr lang="ru-RU" altLang="ru-RU" sz="3200" b="1" dirty="0"/>
              <a:t>= Дю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1547813" y="14128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187450" y="981075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Т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771775" y="3429000"/>
            <a:ext cx="3313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/>
              <a:t>2.ТБ </a:t>
            </a:r>
            <a:r>
              <a:rPr lang="ru-RU" altLang="ru-RU" sz="3200" b="1" dirty="0"/>
              <a:t>= Дтс/2 – 2 см.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547813" y="2924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116013" y="249237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Б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619250" y="1484313"/>
            <a:ext cx="518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619250" y="299720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732588" y="2924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164388" y="27813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  <a:r>
              <a:rPr lang="ru-RU" altLang="ru-RU" sz="1600" b="1"/>
              <a:t>1</a:t>
            </a:r>
            <a:endParaRPr lang="ru-RU" altLang="ru-RU" b="1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804025" y="1484313"/>
            <a:ext cx="0" cy="4897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6732588" y="14128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6732588" y="63087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948488" y="126841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  <a:r>
              <a:rPr lang="ru-RU" altLang="ru-RU" sz="1600" b="1"/>
              <a:t>1</a:t>
            </a:r>
            <a:endParaRPr lang="ru-RU" altLang="ru-RU" b="1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19925" y="61658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</a:t>
            </a:r>
            <a:r>
              <a:rPr lang="ru-RU" altLang="ru-RU" sz="1600" b="1"/>
              <a:t>1</a:t>
            </a:r>
            <a:endParaRPr lang="ru-RU" altLang="ru-RU" b="1"/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4140200" y="2924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211638" y="1484313"/>
            <a:ext cx="0" cy="4897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4140200" y="14128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140200" y="69215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4140200" y="63087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4284663" y="5949950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484438" y="1989138"/>
            <a:ext cx="3671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/>
              <a:t>3. ББ1=(Сб+Пб)-2</a:t>
            </a:r>
            <a:endParaRPr lang="ru-RU" altLang="ru-RU" sz="3200" b="1" dirty="0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2034381" y="3969543"/>
            <a:ext cx="457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/>
              <a:t>4. Положение </a:t>
            </a:r>
            <a:r>
              <a:rPr lang="ru-RU" altLang="ru-RU" sz="3200" b="1" dirty="0"/>
              <a:t>боковой линии</a:t>
            </a:r>
          </a:p>
          <a:p>
            <a:pPr algn="ctr"/>
            <a:r>
              <a:rPr lang="ru-RU" altLang="ru-RU" sz="3200" b="1" dirty="0"/>
              <a:t>ББ2 = ББ1/2 - (0-2см)</a:t>
            </a:r>
            <a:r>
              <a:rPr lang="ru-RU" altLang="ru-RU" sz="3200" dirty="0"/>
              <a:t> 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4211638" y="12684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4140200" y="11255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1619250" y="1196975"/>
            <a:ext cx="25923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4211638" y="1196975"/>
            <a:ext cx="25923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9093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/>
      <p:bldP spid="8202" grpId="0" animBg="1"/>
      <p:bldP spid="8204" grpId="0"/>
      <p:bldP spid="8204" grpId="1"/>
      <p:bldP spid="8205" grpId="0" animBg="1"/>
      <p:bldP spid="8207" grpId="0" animBg="1"/>
      <p:bldP spid="8208" grpId="0" animBg="1"/>
      <p:bldP spid="8209" grpId="0" animBg="1"/>
      <p:bldP spid="8210" grpId="0"/>
      <p:bldP spid="8211" grpId="0" animBg="1"/>
      <p:bldP spid="8212" grpId="0" animBg="1"/>
      <p:bldP spid="8213" grpId="0" animBg="1"/>
      <p:bldP spid="8214" grpId="0"/>
      <p:bldP spid="8216" grpId="0" animBg="1"/>
      <p:bldP spid="8217" grpId="0"/>
      <p:bldP spid="8218" grpId="0" animBg="1"/>
      <p:bldP spid="8219" grpId="0" animBg="1"/>
      <p:bldP spid="8220" grpId="0"/>
      <p:bldP spid="8221" grpId="0" animBg="1"/>
      <p:bldP spid="8222" grpId="0"/>
      <p:bldP spid="8223" grpId="0"/>
      <p:bldP spid="8223" grpId="1"/>
      <p:bldP spid="8225" grpId="0" build="allAtOnce"/>
      <p:bldP spid="8226" grpId="0" animBg="1"/>
      <p:bldP spid="8228" grpId="0" animBg="1"/>
      <p:bldP spid="8229" grpId="0" animBg="1"/>
      <p:bldP spid="8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908175" y="1125538"/>
            <a:ext cx="0" cy="453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908175" y="5661025"/>
            <a:ext cx="532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835150" y="558958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835150" y="10525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8351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427538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427538" y="10525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427538" y="765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3132138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427538" y="558958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7164388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7164388" y="10525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164388" y="55165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908175" y="1125538"/>
            <a:ext cx="532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835150" y="2492375"/>
            <a:ext cx="5400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235825" y="1125538"/>
            <a:ext cx="0" cy="453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500563" y="1125538"/>
            <a:ext cx="0" cy="453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4500563" y="7651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1908175" y="765175"/>
            <a:ext cx="25923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500563" y="765175"/>
            <a:ext cx="2735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5508625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211638" y="2603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Т2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403350" y="234950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403350" y="54451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547813" y="9810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7524750" y="9810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Т1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572000" y="25654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Б2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7380288" y="22764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Б1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4643438" y="573405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Н2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7451725" y="53736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Н1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71550" y="2852738"/>
            <a:ext cx="720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5. Положение </a:t>
            </a:r>
            <a:r>
              <a:rPr lang="ru-RU" altLang="ru-RU" sz="2400" b="1" dirty="0"/>
              <a:t>вытачек     </a:t>
            </a:r>
          </a:p>
          <a:p>
            <a:pPr algn="ctr"/>
            <a:r>
              <a:rPr lang="ru-RU" altLang="ru-RU" sz="2400" b="1" dirty="0"/>
              <a:t>ББ3 = 0,4 ББ2; Б2Б4 = 0,4 Б1Б2</a:t>
            </a:r>
            <a:r>
              <a:rPr lang="ru-RU" altLang="ru-RU" sz="2400" dirty="0"/>
              <a:t> 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987675" y="263683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Б3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5651500" y="25654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Б4</a:t>
            </a:r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3203575" y="908050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5580063" y="908050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3132138" y="19161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508625" y="16287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3203575" y="908050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 flipH="1" flipV="1">
            <a:off x="2987675" y="981075"/>
            <a:ext cx="2159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 flipH="1" flipV="1">
            <a:off x="5449165" y="908049"/>
            <a:ext cx="129310" cy="72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 flipV="1">
            <a:off x="5580063" y="926070"/>
            <a:ext cx="130897" cy="702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427538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H="1" flipV="1">
            <a:off x="4140200" y="836613"/>
            <a:ext cx="3603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V="1">
            <a:off x="4500563" y="836613"/>
            <a:ext cx="35877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1979613" y="3573463"/>
            <a:ext cx="5113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7. Передняя </a:t>
            </a:r>
            <a:r>
              <a:rPr lang="ru-RU" altLang="ru-RU" sz="2400" b="1" dirty="0"/>
              <a:t>вытачка:  </a:t>
            </a:r>
          </a:p>
          <a:p>
            <a:pPr algn="ctr"/>
            <a:r>
              <a:rPr lang="ru-RU" altLang="ru-RU" sz="2400" b="1" dirty="0"/>
              <a:t>р-р выт = 0,15* Е выт</a:t>
            </a:r>
            <a:r>
              <a:rPr lang="ru-RU" altLang="ru-RU" b="1" dirty="0"/>
              <a:t> 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1511298" y="3520697"/>
            <a:ext cx="6048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6. Задняя </a:t>
            </a:r>
            <a:r>
              <a:rPr lang="ru-RU" altLang="ru-RU" sz="2400" b="1" dirty="0"/>
              <a:t>вытачка: </a:t>
            </a:r>
          </a:p>
          <a:p>
            <a:pPr algn="ctr"/>
            <a:r>
              <a:rPr lang="ru-RU" altLang="ru-RU" sz="2400" b="1" dirty="0"/>
              <a:t> р-</a:t>
            </a:r>
            <a:r>
              <a:rPr lang="ru-RU" altLang="ru-RU" sz="2400" b="1" dirty="0" err="1"/>
              <a:t>р.выт</a:t>
            </a:r>
            <a:r>
              <a:rPr lang="ru-RU" altLang="ru-RU" sz="2400" b="1" dirty="0"/>
              <a:t> = 0,3 5 Е выт. 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2987675" y="47625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Т3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508625" y="4048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Т4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1835150" y="3484654"/>
            <a:ext cx="5616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 smtClean="0"/>
              <a:t> 8. </a:t>
            </a:r>
            <a:r>
              <a:rPr lang="ru-RU" altLang="ru-RU" sz="2400" b="1" dirty="0"/>
              <a:t>Боковая вытачка: </a:t>
            </a:r>
          </a:p>
          <a:p>
            <a:pPr algn="ctr"/>
            <a:r>
              <a:rPr lang="ru-RU" altLang="ru-RU" sz="2400" b="1" dirty="0"/>
              <a:t> р-</a:t>
            </a:r>
            <a:r>
              <a:rPr lang="ru-RU" altLang="ru-RU" sz="2400" b="1" dirty="0" err="1"/>
              <a:t>р.выт</a:t>
            </a:r>
            <a:r>
              <a:rPr lang="ru-RU" altLang="ru-RU" sz="2400" b="1" dirty="0"/>
              <a:t> = 0,5* Е выт </a:t>
            </a:r>
          </a:p>
        </p:txBody>
      </p:sp>
    </p:spTree>
    <p:extLst>
      <p:ext uri="{BB962C8B-B14F-4D97-AF65-F5344CB8AC3E}">
        <p14:creationId xmlns:p14="http://schemas.microsoft.com/office/powerpoint/2010/main" val="196828446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41" grpId="0" animBg="1"/>
      <p:bldP spid="9256" grpId="0"/>
      <p:bldP spid="9256" grpId="1"/>
      <p:bldP spid="9257" grpId="0"/>
      <p:bldP spid="9258" grpId="0"/>
      <p:bldP spid="9259" grpId="0" animBg="1"/>
      <p:bldP spid="9260" grpId="0" animBg="1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/>
      <p:bldP spid="9271" grpId="1"/>
      <p:bldP spid="9272" grpId="0"/>
      <p:bldP spid="9272" grpId="1"/>
      <p:bldP spid="9275" grpId="0"/>
      <p:bldP spid="92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258888" y="6165850"/>
            <a:ext cx="583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258888" y="692150"/>
            <a:ext cx="0" cy="54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187450" y="6092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Н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92275" y="5157788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 flipH="1">
            <a:off x="1187450" y="8366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5650" y="620713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Т</a:t>
            </a: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1187450" y="27082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11188" y="249237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Б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258888" y="908050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258888" y="2781300"/>
            <a:ext cx="583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6877050" y="27082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7235825" y="23495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  <a:r>
              <a:rPr lang="ru-RU" altLang="ru-RU" sz="1600" b="1"/>
              <a:t>1</a:t>
            </a:r>
            <a:endParaRPr lang="ru-RU" altLang="ru-RU" b="1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6948488" y="90805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6877050" y="8366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092950" y="47625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/>
              <a:t>Т</a:t>
            </a:r>
            <a:r>
              <a:rPr lang="ru-RU" altLang="ru-RU" sz="1600" b="1" dirty="0"/>
              <a:t>1</a:t>
            </a:r>
            <a:endParaRPr lang="ru-RU" altLang="ru-RU" b="1" dirty="0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6877050" y="60928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235825" y="59499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</a:t>
            </a:r>
            <a:r>
              <a:rPr lang="ru-RU" altLang="ru-RU" sz="1600" b="1"/>
              <a:t>1</a:t>
            </a:r>
            <a:endParaRPr lang="ru-RU" altLang="ru-RU" b="1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3995738" y="27082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211638" y="2349500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067175" y="90805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3995738" y="8366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779838" y="260350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3995738" y="6092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995738" y="63087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</a:t>
            </a:r>
            <a:r>
              <a:rPr lang="ru-RU" altLang="ru-RU" sz="1600" b="1"/>
              <a:t>2</a:t>
            </a:r>
            <a:endParaRPr lang="ru-RU" altLang="ru-RU" b="1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2555875" y="90805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2484438" y="836613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268538" y="3333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  <a:r>
              <a:rPr lang="ru-RU" altLang="ru-RU" sz="1600" b="1"/>
              <a:t>3</a:t>
            </a:r>
            <a:endParaRPr lang="ru-RU" altLang="ru-RU" b="1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2484438" y="27082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2411413" y="28527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Б3</a:t>
            </a: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5148263" y="90805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5076825" y="8366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5076825" y="333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</a:t>
            </a:r>
            <a:r>
              <a:rPr lang="ru-RU" altLang="ru-RU" sz="1600" b="1"/>
              <a:t>4</a:t>
            </a:r>
            <a:endParaRPr lang="ru-RU" altLang="ru-RU" b="1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5076825" y="27082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148263" y="27813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Б</a:t>
            </a:r>
            <a:r>
              <a:rPr lang="ru-RU" altLang="ru-RU" sz="1600" b="1"/>
              <a:t>4</a:t>
            </a:r>
            <a:endParaRPr lang="ru-RU" altLang="ru-RU" b="1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2484438" y="19891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5076825" y="17002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2555875" y="765175"/>
            <a:ext cx="2159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5148264" y="779463"/>
            <a:ext cx="126356" cy="920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H="1" flipV="1">
            <a:off x="5021905" y="771524"/>
            <a:ext cx="124766" cy="8572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 flipV="1">
            <a:off x="2339975" y="836613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H="1" flipV="1">
            <a:off x="3635375" y="692150"/>
            <a:ext cx="43180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067175" y="692150"/>
            <a:ext cx="43338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4067175" y="6921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V="1">
            <a:off x="1258888" y="692150"/>
            <a:ext cx="2808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H="1" flipV="1">
            <a:off x="4067175" y="692150"/>
            <a:ext cx="288131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4067175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V="1">
            <a:off x="1258888" y="908050"/>
            <a:ext cx="0" cy="525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V="1">
            <a:off x="1258888" y="836613"/>
            <a:ext cx="1081087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2339975" y="836613"/>
            <a:ext cx="2159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 flipV="1">
            <a:off x="2555875" y="765175"/>
            <a:ext cx="2159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35" name="Oval 87"/>
          <p:cNvSpPr>
            <a:spLocks noChangeArrowheads="1"/>
          </p:cNvSpPr>
          <p:nvPr/>
        </p:nvSpPr>
        <p:spPr bwMode="auto">
          <a:xfrm>
            <a:off x="3708400" y="60928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Oval 88"/>
          <p:cNvSpPr>
            <a:spLocks noChangeArrowheads="1"/>
          </p:cNvSpPr>
          <p:nvPr/>
        </p:nvSpPr>
        <p:spPr bwMode="auto">
          <a:xfrm>
            <a:off x="4284663" y="60928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203575" y="61658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Н3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427538" y="580548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Н4</a:t>
            </a:r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 flipV="1">
            <a:off x="3779838" y="2781300"/>
            <a:ext cx="287337" cy="33845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4067175" y="2708275"/>
            <a:ext cx="288925" cy="345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 flipV="1">
            <a:off x="2771775" y="692150"/>
            <a:ext cx="863600" cy="73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3635375" y="692150"/>
            <a:ext cx="431800" cy="208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H="1">
            <a:off x="3779838" y="2781300"/>
            <a:ext cx="287337" cy="338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>
            <a:off x="1258888" y="6165850"/>
            <a:ext cx="2520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>
            <a:off x="6948488" y="836613"/>
            <a:ext cx="0" cy="5329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 flipH="1" flipV="1">
            <a:off x="5310504" y="771525"/>
            <a:ext cx="1637984" cy="65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 flipH="1">
            <a:off x="5172709" y="779462"/>
            <a:ext cx="137794" cy="8570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H="1" flipV="1">
            <a:off x="5055305" y="771524"/>
            <a:ext cx="127250" cy="922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 flipH="1" flipV="1">
            <a:off x="4500560" y="692147"/>
            <a:ext cx="571494" cy="873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H="1">
            <a:off x="4067175" y="692150"/>
            <a:ext cx="433388" cy="1944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>
            <a:off x="4067175" y="2636838"/>
            <a:ext cx="288925" cy="3529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>
            <a:off x="4356100" y="6165850"/>
            <a:ext cx="2592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258888" y="4005263"/>
            <a:ext cx="5759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FF0000"/>
                </a:solidFill>
              </a:rPr>
              <a:t>Молодцы!</a:t>
            </a:r>
          </a:p>
        </p:txBody>
      </p:sp>
      <p:sp>
        <p:nvSpPr>
          <p:cNvPr id="2" name="Стрелка вниз 1">
            <a:hlinkClick r:id="rId2" action="ppaction://hlinksldjump"/>
          </p:cNvPr>
          <p:cNvSpPr/>
          <p:nvPr/>
        </p:nvSpPr>
        <p:spPr>
          <a:xfrm rot="5400000">
            <a:off x="8316416" y="5524500"/>
            <a:ext cx="504056" cy="1008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623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/>
      <p:bldP spid="2138" grpId="0"/>
      <p:bldP spid="2141" grpId="0" animBg="1"/>
      <p:bldP spid="2142" grpId="0" animBg="1"/>
      <p:bldP spid="2143" grpId="0" animBg="1"/>
      <p:bldP spid="2144" grpId="0" animBg="1"/>
      <p:bldP spid="2146" grpId="0" animBg="1"/>
      <p:bldP spid="2147" grpId="0" animBg="1"/>
      <p:bldP spid="2148" grpId="0" animBg="1"/>
      <p:bldP spid="2149" grpId="0" animBg="1"/>
      <p:bldP spid="2150" grpId="0" animBg="1"/>
      <p:bldP spid="2151" grpId="0" animBg="1"/>
      <p:bldP spid="2152" grpId="0" animBg="1"/>
      <p:bldP spid="2153" grpId="0" animBg="1"/>
      <p:bldP spid="2154" grpId="0" animBg="1"/>
      <p:bldP spid="2155" grpId="0" animBg="1"/>
      <p:bldP spid="2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ce06de1d5198e55481f7877decc022843272"/>
</p:tagLst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3571</TotalTime>
  <Words>1027</Words>
  <Application>Microsoft Office PowerPoint</Application>
  <PresentationFormat>Экран (4:3)</PresentationFormat>
  <Paragraphs>195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Constantia</vt:lpstr>
      <vt:lpstr>Mistral</vt:lpstr>
      <vt:lpstr>Times New Roman</vt:lpstr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начинающего директора</dc:title>
  <dc:creator>Home</dc:creator>
  <cp:lastModifiedBy>admin</cp:lastModifiedBy>
  <cp:revision>320</cp:revision>
  <dcterms:created xsi:type="dcterms:W3CDTF">2009-10-22T14:29:45Z</dcterms:created>
  <dcterms:modified xsi:type="dcterms:W3CDTF">2019-11-11T05:26:44Z</dcterms:modified>
</cp:coreProperties>
</file>