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1"/>
  </p:notesMasterIdLst>
  <p:sldIdLst>
    <p:sldId id="284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2D2D"/>
    <a:srgbClr val="FFFFCC"/>
    <a:srgbClr val="FF0000"/>
    <a:srgbClr val="613131"/>
    <a:srgbClr val="990000"/>
    <a:srgbClr val="4D2727"/>
    <a:srgbClr val="CC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213" autoAdjust="0"/>
  </p:normalViewPr>
  <p:slideViewPr>
    <p:cSldViewPr>
      <p:cViewPr varScale="1">
        <p:scale>
          <a:sx n="80" d="100"/>
          <a:sy n="80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4CA24C84-C5F4-4BA1-9A71-DEC312390102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fld id="{404D6A82-A260-4F4B-B519-A445F69509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128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807FCF-1CA8-4ED6-A413-252BF0F95E28}" type="slidenum">
              <a:rPr lang="ru-RU" altLang="ru-RU" b="0"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 b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1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F7FB2-864C-4CD9-8159-FA2C42759EDE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730C4-65EB-4E41-BABF-6EA5E0C752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1773651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351-E623-4312-B94D-9950B4D5D713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41687-1765-480A-B937-28DCD413B3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3068504"/>
      </p:ext>
    </p:extLst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739A2-25E0-435B-9375-43B61CFA6DAF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DA5FB-AEDC-4FB6-A300-BF7252B030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6213609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AA2D-047F-4AE4-BD84-9EEA82242F01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450DD-FD15-4DAD-8E57-E010EA0CD2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0110177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0042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A6A4-9954-4F24-821D-C2DFCC499F93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AE21D-193C-4970-9E57-65DE61F973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3159312"/>
      </p:ext>
    </p:extLst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B288-53CB-4737-8197-D14B0FB7B564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3EBA-755D-4BA4-A5B9-DE222B514C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5738036"/>
      </p:ext>
    </p:extLst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BE694-982A-4370-AB2D-9511A34C99FA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70C1-9117-48D8-8BA6-A91FD6DC2B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1798785"/>
      </p:ext>
    </p:extLst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85ED7-0116-43F1-83E7-DE25AC5D1345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50ACA-7A14-4EF0-9D54-6766CD5ADC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30550"/>
      </p:ext>
    </p:extLst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B82BF-A626-4F1C-8270-96553546267D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BC445-477C-44E3-B4DA-53396973A2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777047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931A6-55CB-4307-9D14-7FA43A1CCFA1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8744D-B7DF-40D0-86E8-3BC1F0224B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4350412"/>
      </p:ext>
    </p:extLst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01D7-22CC-4AB2-AA79-8DC35E1DA85E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7AB2-639C-46B8-B1C5-B220B4C19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913629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>
                <a:rot lat="300000" lon="0" rev="0"/>
              </a:camera>
              <a:lightRig rig="threePt" dir="t"/>
            </a:scene3d>
            <a:sp3d extrusionH="57150" contourW="12700">
              <a:bevelB w="38100" h="38100"/>
              <a:extrusionClr>
                <a:srgbClr val="FFC000"/>
              </a:extrusionClr>
              <a:contourClr>
                <a:schemeClr val="tx1"/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CF9CE-CB7B-4E84-8E1D-45157B47990C}" type="datetimeFigureOut">
              <a:rPr lang="ru-RU"/>
              <a:pPr>
                <a:defRPr/>
              </a:pPr>
              <a:t>11.11.2019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71484B7-C96D-4590-954A-8D5D3A1171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>
    <p:pull dir="l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00"/>
          </a:solidFill>
          <a:effectLst>
            <a:innerShdw blurRad="63500" dist="50800">
              <a:prstClr val="black">
                <a:alpha val="88000"/>
              </a:prstClr>
            </a:innerShdw>
          </a:effectLst>
          <a:latin typeface="Mistral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Mistral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9;&#1055;&#1055;%20&#1087;&#1086;&#1088;&#1090;&#1085;&#1086;&#1081;%20&#1043;&#1054;&#1058;&#1054;&#1042;&#1054;%202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0"/>
          <p:cNvSpPr>
            <a:spLocks/>
          </p:cNvSpPr>
          <p:nvPr/>
        </p:nvSpPr>
        <p:spPr bwMode="auto">
          <a:xfrm>
            <a:off x="1176115" y="1415473"/>
            <a:ext cx="7005637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endParaRPr lang="ru-RU" altLang="ru-RU" sz="4000" dirty="0">
              <a:solidFill>
                <a:srgbClr val="A50021"/>
              </a:solidFill>
              <a:latin typeface="Arial Black" panose="020B0A04020102020204" pitchFamily="34" charset="0"/>
            </a:endParaRPr>
          </a:p>
        </p:txBody>
      </p:sp>
      <p:sp>
        <p:nvSpPr>
          <p:cNvPr id="2054" name="Line 13"/>
          <p:cNvSpPr>
            <a:spLocks noChangeShapeType="1"/>
          </p:cNvSpPr>
          <p:nvPr/>
        </p:nvSpPr>
        <p:spPr bwMode="auto">
          <a:xfrm>
            <a:off x="8874579" y="692696"/>
            <a:ext cx="0" cy="29511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3779838" y="692696"/>
            <a:ext cx="5113337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Line 15"/>
          <p:cNvSpPr>
            <a:spLocks noChangeShapeType="1"/>
          </p:cNvSpPr>
          <p:nvPr/>
        </p:nvSpPr>
        <p:spPr bwMode="auto">
          <a:xfrm>
            <a:off x="1191087" y="4238923"/>
            <a:ext cx="0" cy="1081088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Line 16"/>
          <p:cNvSpPr>
            <a:spLocks noChangeShapeType="1"/>
          </p:cNvSpPr>
          <p:nvPr/>
        </p:nvSpPr>
        <p:spPr bwMode="auto">
          <a:xfrm>
            <a:off x="1191087" y="5320011"/>
            <a:ext cx="2016125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Line 18"/>
          <p:cNvSpPr>
            <a:spLocks noChangeShapeType="1"/>
          </p:cNvSpPr>
          <p:nvPr/>
        </p:nvSpPr>
        <p:spPr bwMode="auto">
          <a:xfrm>
            <a:off x="5448866" y="1124744"/>
            <a:ext cx="2951162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Line 19"/>
          <p:cNvSpPr>
            <a:spLocks noChangeShapeType="1"/>
          </p:cNvSpPr>
          <p:nvPr/>
        </p:nvSpPr>
        <p:spPr bwMode="auto">
          <a:xfrm>
            <a:off x="8400028" y="1124744"/>
            <a:ext cx="0" cy="15113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827584" y="4098250"/>
            <a:ext cx="0" cy="15843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827584" y="5733256"/>
            <a:ext cx="4535487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76115" y="1420940"/>
            <a:ext cx="6854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Адаптированные рабочие программы  по учебным дисциплинам для коррекционных групп </a:t>
            </a:r>
            <a:r>
              <a:rPr lang="en-US" sz="3200" dirty="0" smtClean="0">
                <a:solidFill>
                  <a:srgbClr val="C00000"/>
                </a:solidFill>
              </a:rPr>
              <a:t>VIII</a:t>
            </a:r>
            <a:r>
              <a:rPr lang="ru-RU" sz="3200" dirty="0" smtClean="0">
                <a:solidFill>
                  <a:srgbClr val="C00000"/>
                </a:solidFill>
              </a:rPr>
              <a:t> вида </a:t>
            </a:r>
          </a:p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по профессии «Швея», «Портной»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136904" cy="47525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Адаптированная образовательная программа в рамках образовательной организации для ребенка с ограниченными возможностями здоровья (ОВЗ) разрабатывается в несколько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этапов: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 этап -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ценка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потребностей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обучающегося. Этот ориентирован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всестороннее изучение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его психолого-медико-педагогических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особенностей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конкретного.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 этап - Определение образовательных потребностей обучающихся 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 ОВЗ, на какие его возможности можно опереться в первую очередь, какие из направлений деятельности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у педагога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являются самыми актуальными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 этап -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необходимых обучающемуся с ОВЗ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специальных образовательных условий с учетом его возможностей.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4 этап – Разработка рабочих программ по учебным дисциплинам (модулям)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34378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416824" cy="4268788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Умственная отсталость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это стойкое необратимое нарушение познавательной деятельности, а также эмоционально-волевой и поведенческих сфер, обусловленное органическим поражением нарушения речевого развития.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Основным недостатком мышления у обучающихся с легкой умственной отсталостью является слабость обобщений, Мышление характеризуется косностью, туго подвижностью, также идет нарушение волевых процессов, Многие обучающие безынициативны, не могут самостоятельно руководить своей деятельностью, подчинить её определённой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29283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26878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Важным условием для успешной коррекции и недостатков в психическом развитии обучающихся с умственной отсталостью является адекватность педагогического воздействия, которое возможно при правильно организованных условиях, методах обучения, стимулирующие развитие и соответствующее реальным возможностям обучающегося.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079844"/>
      </p:ext>
    </p:extLst>
  </p:cSld>
  <p:clrMapOvr>
    <a:masterClrMapping/>
  </p:clrMapOvr>
  <p:transition spd="med"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Педагогические технологии, используемые в процессе профессионального обучения обучающихся с умственной отсталостью должны обеспечивать: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оптимальность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усвоения учебного материала, как теоретического, так и практического;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осуществление повторности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обучении на всех этапах урока;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максимальную опору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чувственный опыт, что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обусловлено конкретностью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мышления, обучающегося;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индивидуально-дифференцированный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подход;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межпредметные связи;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информационную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доступность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межличностного общения;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-психологическую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комфортность.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158389"/>
      </p:ext>
    </p:extLst>
  </p:cSld>
  <p:clrMapOvr>
    <a:masterClrMapping/>
  </p:clrMapOvr>
  <p:transition spd="med"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28800"/>
            <a:ext cx="7704856" cy="426878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Оптимальные условия для организации обучения  заключаются в следующем: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рациональное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дозировка содержание учебного материала;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выбор цели и средств ее достижения;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чередование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труда и отдыха.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регулирования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действий;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побуждение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 деятельности для успешного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педагога должна быть направлена на максимальное преодоление недостатков в познавательной деятельности, эмоционально-волевой сфере и личности учащихся, а также на 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адаптацию.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613629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РАБОЧАЯ </a:t>
            </a: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b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ПО УЧЕБНОЙ И ПРОИЗВОДСТВЕННОЙ ПРАКТИКЕ</a:t>
            </a: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/>
            </a:r>
            <a:b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</a:br>
            <a:r>
              <a:rPr lang="ru-RU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Программа профессионального обучения</a:t>
            </a:r>
            <a:b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 профессии ОК 16901 Швея,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ОК </a:t>
            </a:r>
            <a: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19606 Портной</a:t>
            </a:r>
            <a:br>
              <a:rPr lang="ru-RU" sz="3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95924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634582"/>
              </p:ext>
            </p:extLst>
          </p:nvPr>
        </p:nvGraphicFramePr>
        <p:xfrm>
          <a:off x="1115616" y="1988840"/>
          <a:ext cx="6912767" cy="47651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72862"/>
                <a:gridCol w="4465647"/>
                <a:gridCol w="1374258"/>
              </a:tblGrid>
              <a:tr h="533367">
                <a:tc>
                  <a:txBody>
                    <a:bodyPr/>
                    <a:lstStyle/>
                    <a:p>
                      <a:pPr marL="359410" indent="-1797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Коды профессиональных компетенций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 smtClean="0">
                          <a:effectLst/>
                        </a:rPr>
                        <a:t>Наименования  тем  программы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marL="359410" indent="-1797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 часов</a:t>
                      </a:r>
                    </a:p>
                    <a:p>
                      <a:pPr marL="359410" indent="-1797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229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386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>
                          <a:effectLst/>
                        </a:rPr>
                        <a:t>ПК 6.,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r>
                        <a:rPr lang="ru-RU" sz="1000">
                          <a:effectLst/>
                        </a:rPr>
                        <a:t>ПК 7.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 Тема УП 1-2. Вводное занятие. Безопасность труда и пожарная безопасность в учебных мастерских.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marL="359410" indent="-1797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35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>
                          <a:effectLst/>
                        </a:rPr>
                        <a:t>ПК 5.,ПК 6., ПК 7.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Тема УП 3. Обучение приемам выполнения ручных работ.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marL="359410" indent="-179705"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3566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000">
                          <a:effectLst/>
                        </a:rPr>
                        <a:t>ПК 3., ПК5., ПК 6., ПК 7., ПК 9.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Тема УП 4-5. Упражнения по заправке швейных машин. Выполнение машинных строчек и швов с выполнением влажно-тепловых работ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71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 1., ПК 2., ПК 3.,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 5., ПК 8., ПК 9.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Тема УП 6. Обработка отдельных деталей и узлов одежды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marL="359410" indent="-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71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 1., ПК 2., ПК 3.,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 6., ПК 7., ПК 8., ПК 9., ПК 10.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Тема УП 7.</a:t>
                      </a:r>
                      <a:r>
                        <a:rPr lang="ru-RU" sz="1200" smtClean="0">
                          <a:effectLst/>
                        </a:rPr>
                        <a:t> </a:t>
                      </a:r>
                      <a:r>
                        <a:rPr lang="ru-RU" sz="1000" smtClean="0">
                          <a:effectLst/>
                        </a:rPr>
                        <a:t>Изготовление изделий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marL="359410" indent="-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1308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178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Всего учебная практика:</a:t>
                      </a:r>
                      <a:endParaRPr lang="ru-RU" sz="9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1692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713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 1., ПК 2, ПК 3.,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 6., ПК 7., ПК 8., ПК 9., ПК 10.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Тема ПП 8. Производственная практика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490</a:t>
                      </a:r>
                    </a:p>
                    <a:p>
                      <a:pPr marL="359410" indent="-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178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smtClean="0">
                          <a:effectLst/>
                        </a:rPr>
                        <a:t>Всего производственная практика:</a:t>
                      </a:r>
                      <a:endParaRPr lang="ru-RU" sz="9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  <a:tr h="178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Всего:</a:t>
                      </a:r>
                      <a:endParaRPr lang="ru-RU" sz="9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2182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314" marR="58314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91880" y="1052736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Тематический план</a:t>
            </a:r>
            <a:r>
              <a:rPr lang="ru-RU" cap="all"/>
              <a:t> </a:t>
            </a:r>
            <a:r>
              <a:rPr lang="ru-RU"/>
              <a:t>учебной и производственной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3604109928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6926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программы по учебной и производственной практике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9106"/>
              </p:ext>
            </p:extLst>
          </p:nvPr>
        </p:nvGraphicFramePr>
        <p:xfrm>
          <a:off x="539552" y="1700808"/>
          <a:ext cx="8229600" cy="49491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8954"/>
                <a:gridCol w="3848954"/>
                <a:gridCol w="531692"/>
              </a:tblGrid>
              <a:tr h="197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Наименование темы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Содержание учебного материала, проверочных экзаменационных работ  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Объем часов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98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1079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 </a:t>
                      </a:r>
                      <a:r>
                        <a:rPr lang="ru-RU" sz="700">
                          <a:effectLst/>
                        </a:rPr>
                        <a:t>курс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12598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 </a:t>
                      </a:r>
                      <a:r>
                        <a:rPr lang="ru-RU" sz="800">
                          <a:effectLst/>
                        </a:rPr>
                        <a:t>семестр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180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13461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700">
                          <a:effectLst/>
                        </a:rPr>
                        <a:t>Тема 1-2 . Вводное занятие. Безопасность труда и пожарная безопасность в учебных мастерских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Содержание учебного материала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91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Основные требования к одежде.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Классификацию швейных изделий.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Правила техники безопасности при выполнении ручных,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 машинных, влажно-тепловых работ.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 Правила пожарной безопасности в учебных мастерских.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145859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Тема 3.  Обучение приёмам выполнения ручных работ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Содержание учебного материала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54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773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700">
                          <a:effectLst/>
                        </a:rPr>
                        <a:t>3.1 Организация рабочего места при выполнении ручных работ.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800">
                          <a:effectLst/>
                        </a:rPr>
                        <a:t>- </a:t>
                      </a:r>
                      <a:r>
                        <a:rPr lang="ru-RU" sz="700">
                          <a:effectLst/>
                        </a:rPr>
                        <a:t>основные инструменты и приспособления при выполнении ручных работах;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 виды и назначение ручных стежков и строчек.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Выполнение строчек прямого стежка: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прямого смёточного стежка;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 - прямого замёточного стежка;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прямого намёточного стежка.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431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3.2 Выполнение строчек прямого стежка: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 прямого вымёточного стежка;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 прямого копировального стежка;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 строчки для образования сборок.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3239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3.3 Выполнение строчек косого стежка: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700">
                          <a:effectLst/>
                        </a:rPr>
                        <a:t>-  косого наметочного стежка;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 косого вымёточного стежка.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700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3.4</a:t>
                      </a:r>
                      <a:r>
                        <a:rPr lang="ru-RU" sz="800">
                          <a:effectLst/>
                        </a:rPr>
                        <a:t> </a:t>
                      </a:r>
                      <a:r>
                        <a:rPr lang="ru-RU" sz="700">
                          <a:effectLst/>
                        </a:rPr>
                        <a:t>Выполнение строчек косого стежка: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800">
                          <a:effectLst/>
                        </a:rPr>
                        <a:t> </a:t>
                      </a:r>
                      <a:r>
                        <a:rPr lang="ru-RU" sz="700">
                          <a:effectLst/>
                        </a:rPr>
                        <a:t>-  косого обметочного стежка;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-  косого подшивочного стежка.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  <a:tr h="988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3.5 Выполнение строчек из крестообразных стежков: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700">
                          <a:effectLst/>
                        </a:rPr>
                        <a:t>-  крестообразного подшивочного стежка;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714500" algn="l"/>
                        </a:tabLst>
                      </a:pPr>
                      <a:r>
                        <a:rPr lang="ru-RU" sz="700">
                          <a:effectLst/>
                        </a:rPr>
                        <a:t>-  крестообразной отделочной строчки.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6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0496" marR="4049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511587"/>
      </p:ext>
    </p:extLst>
  </p:cSld>
  <p:clrMapOvr>
    <a:masterClrMapping/>
  </p:clrMapOvr>
  <p:transition spd="med">
    <p:pull dir="l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9ce06de1d5198e55481f7877decc022843272"/>
</p:tagLst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3653</TotalTime>
  <Words>768</Words>
  <Application>Microsoft Office PowerPoint</Application>
  <PresentationFormat>Экран (4:3)</PresentationFormat>
  <Paragraphs>124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Cambria</vt:lpstr>
      <vt:lpstr>Constantia</vt:lpstr>
      <vt:lpstr>Mistral</vt:lpstr>
      <vt:lpstr>Times New Roman</vt:lpstr>
      <vt:lpstr>Тема3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РАБОЧАЯ ПРОГРАММА    ПО УЧЕБНОЙ И ПРОИЗВОДСТВЕННОЙ ПРАКТИКЕ   Программа профессионального обучения по профессии ОК 16901 Швея,  ОК 19606 Портной 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начинающего директора</dc:title>
  <dc:creator>Home</dc:creator>
  <cp:lastModifiedBy>admin</cp:lastModifiedBy>
  <cp:revision>331</cp:revision>
  <dcterms:created xsi:type="dcterms:W3CDTF">2009-10-22T14:29:45Z</dcterms:created>
  <dcterms:modified xsi:type="dcterms:W3CDTF">2019-11-11T05:24:45Z</dcterms:modified>
</cp:coreProperties>
</file>