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5" r:id="rId3"/>
    <p:sldId id="273" r:id="rId4"/>
    <p:sldId id="274" r:id="rId5"/>
    <p:sldId id="275" r:id="rId6"/>
    <p:sldId id="312" r:id="rId7"/>
    <p:sldId id="276" r:id="rId8"/>
    <p:sldId id="277" r:id="rId9"/>
    <p:sldId id="278" r:id="rId10"/>
    <p:sldId id="279" r:id="rId11"/>
    <p:sldId id="280" r:id="rId12"/>
    <p:sldId id="294" r:id="rId13"/>
    <p:sldId id="311" r:id="rId14"/>
    <p:sldId id="295" r:id="rId15"/>
    <p:sldId id="296" r:id="rId16"/>
    <p:sldId id="297" r:id="rId17"/>
    <p:sldId id="298" r:id="rId18"/>
    <p:sldId id="300" r:id="rId19"/>
    <p:sldId id="299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  <p:sldId id="309" r:id="rId29"/>
    <p:sldId id="310" r:id="rId30"/>
    <p:sldId id="29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DC34A-7EAB-422B-BB5D-1B6B6F6A75E1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ABCE2E-709E-4686-A581-6B4EF0051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1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48EE1-62E5-4622-B00B-A39F4114927E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3A26C1D-E08D-4E2F-832A-E050AEDF9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A111CB-2399-448C-BDCB-1EB1F2B00B4B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C12B1-0316-4812-80C9-50538FF5E6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44467-E314-4E42-B1C7-91F5E5C4E031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75E4A-8947-4212-BE49-B5838F3647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21CFD-A99C-4550-9A9B-48626DD08A6C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8FFEA44-ED58-4C93-A613-05B099E08A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E76BA-6374-4566-80F7-393FAEAF90C8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44D14-8CF9-4F6B-9EA7-566D04E34D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9AC34-0D48-4F91-BFDC-3D09ECC96D3A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D245B-B0C4-48EC-B312-B65D008B4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602673-DAD4-422D-BAD6-354E1DBAAC86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8974AEF-D526-47A3-9BA2-1A2286F834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2D81C-59D6-40BB-A5DA-7107DD797B56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29EB8-284F-48A2-95DA-8D0867F30B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500EF-6E2B-41F5-8436-D713B7636069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AFA1-8CB1-40E3-A670-68372D7E87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35966-F2DA-45CD-82E3-183129075F47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23670-8858-4C54-8BBE-E9CEDBC941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4BF31-2C0D-4EA4-B639-702F968DC7C2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F8F25-BC3F-4809-825D-C26A804B69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CB7750-07D2-455C-BDF1-6985FD589E04}" type="datetimeFigureOut">
              <a:rPr lang="ru-RU" smtClean="0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CCD11A-B693-486D-9114-0DAD32554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%20&#1088;&#1072;&#1073;&#1086;&#1090;&#1099;%20&#1083;&#1072;&#1073;&#1086;&#1088;&#1072;&#1090;&#1086;&#1088;&#1080;&#1080;.doc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113"/>
            <a:ext cx="7772400" cy="1684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Исследовательская деятельность педагога: специфика процесса и виды результата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Михайлова Елена Николаевна, к.п.н., доцент кафедры педагогики послевузовского образования</a:t>
            </a:r>
          </a:p>
        </p:txBody>
      </p:sp>
      <p:pic>
        <p:nvPicPr>
          <p:cNvPr id="2052" name="Picture 4" descr="D:\Зубкова Н.К\Реклама 2015\Логотип ТТСТ круглый\Логотип ТТСТ круглый\Логотип_ТТСТкруглый_цветн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333375"/>
            <a:ext cx="148431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3300"/>
                </a:solidFill>
              </a:rPr>
              <a:t>Комплексные результаты:</a:t>
            </a:r>
            <a:endParaRPr lang="ru-RU" dirty="0" smtClean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Реферат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Тезисы докладов и выступлений на конференциях, семинарах, педагогических чтениях и т.д.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Научный </a:t>
            </a:r>
            <a:r>
              <a:rPr lang="ru-RU" dirty="0" smtClean="0">
                <a:latin typeface="Arial Black" pitchFamily="34" charset="0"/>
              </a:rPr>
              <a:t>отчет, доклад.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Научная статья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Монография </a:t>
            </a: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Диссертация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Самоопределение ……</a:t>
            </a:r>
          </a:p>
        </p:txBody>
      </p:sp>
      <p:pic>
        <p:nvPicPr>
          <p:cNvPr id="11267" name="Содержимое 5" descr="291669_w500_landsca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565400"/>
            <a:ext cx="5543550" cy="3959225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39750" y="1196975"/>
            <a:ext cx="8147050" cy="12954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Calibri"/>
                <a:cs typeface="Times New Roman"/>
              </a:rPr>
              <a:t>План </a:t>
            </a:r>
            <a:r>
              <a:rPr lang="ru-RU" sz="2400" b="1" dirty="0">
                <a:latin typeface="Times New Roman"/>
                <a:ea typeface="Calibri"/>
                <a:cs typeface="Times New Roman"/>
                <a:hlinkClick r:id="rId3" action="ppaction://hlinkfile"/>
              </a:rPr>
              <a:t>работы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+mj-lt"/>
                <a:ea typeface="Calibri"/>
                <a:cs typeface="Times New Roman"/>
              </a:rPr>
              <a:t/>
            </a:r>
            <a:br>
              <a:rPr lang="ru-RU" sz="2400" dirty="0">
                <a:latin typeface="+mj-lt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Calibri"/>
                <a:cs typeface="Times New Roman"/>
              </a:rPr>
              <a:t>Лаборатории исследовательской деятельности педагогических работников на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2015-2016гг.. </a:t>
            </a:r>
            <a:r>
              <a:rPr lang="ru-RU" sz="2400" dirty="0">
                <a:latin typeface="+mj-lt"/>
                <a:ea typeface="Calibri"/>
                <a:cs typeface="Times New Roman"/>
              </a:rPr>
              <a:t/>
            </a:r>
            <a:br>
              <a:rPr lang="ru-RU" sz="2400" dirty="0">
                <a:latin typeface="+mj-lt"/>
                <a:ea typeface="Calibri"/>
                <a:cs typeface="Times New Roman"/>
              </a:rPr>
            </a:br>
            <a:endParaRPr lang="ru-RU" sz="2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Авторский результат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Концепция авторская (адаптированная)</a:t>
            </a:r>
          </a:p>
          <a:p>
            <a:pPr eaLnBrk="1" hangingPunct="1"/>
            <a:r>
              <a:rPr lang="ru-RU" smtClean="0"/>
              <a:t>Специфика использованной методики и технологии, авторские методики и технологии</a:t>
            </a:r>
          </a:p>
          <a:p>
            <a:pPr eaLnBrk="1" hangingPunct="1"/>
            <a:r>
              <a:rPr lang="ru-RU" smtClean="0"/>
              <a:t>Специфика обучаемых ( уровень обученности,  уровень обучаемости)</a:t>
            </a:r>
          </a:p>
          <a:p>
            <a:pPr eaLnBrk="1" hangingPunct="1"/>
            <a:r>
              <a:rPr lang="ru-RU" smtClean="0"/>
              <a:t>Новые технологии обучения (электронные учебники, образовательные среды и др.)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Диссертация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 научная работа, подготовленная с целью её публичной защиты для получения учёной степени магистра, кандидата наук, доктора наук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Монография -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научное или научно-популярное книжное издание, содержащее полное и всестороннее исследование одной проблемы или темы и принадлежащее одному или нескольким авторам.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Сборник научных трудов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- сборник, содержащий исследовательские материалы научных учреждений, учебных заведений или обществ. </a:t>
            </a:r>
          </a:p>
          <a:p>
            <a:pPr eaLnBrk="1" hangingPunct="1"/>
            <a:r>
              <a:rPr lang="ru-RU" smtClean="0"/>
              <a:t>Тематический сборник научных трудов – издание, составленное из нескольких статей по единой теме, содержащих научно-теоретическую или прикладную разработку конкретной проблемы и предназначенный для читателя-специалиста.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Тезисы докладов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(сообщений) научной конференции (съезда, симпозиума) - научный непериодический  сборник, содержащий опубликованные до начала конференции материалы предварительного характера (аннотации, рефераты докладов и (или) сообщений).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Материалы конференции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(съезда, симпозиума) – непериодический сборник, содержащий итоги конференции (доклады, рекомендации, решения). </a:t>
            </a:r>
            <a:endParaRPr lang="ru-RU" b="1" smtClean="0"/>
          </a:p>
          <a:p>
            <a:pPr eaLnBrk="1" hangingPunct="1"/>
            <a:r>
              <a:rPr lang="ru-RU" smtClean="0"/>
              <a:t>Примечание: в зависимости </a:t>
            </a:r>
            <a:r>
              <a:rPr lang="en-US" smtClean="0"/>
              <a:t>o</a:t>
            </a:r>
            <a:r>
              <a:rPr lang="ru-RU" smtClean="0"/>
              <a:t>т  характера конференции различают Материалы научной конференции, Материалы научно-практической конференции и т.п.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Тезисы докладов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(сообщений) научной конференции (съезда, симпозиума) - научный непериодический  сборник, содержащий опубликованные до начала конференции материалы предварительного характера (аннотации, рефераты докладов и (или) сообщений).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Учебник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это  учебное издание,  содержащее систематическое изложение учебной дисциплины (ее раздела, части), соответствующее учебной программе и официально утвержденное в качестве данного вида издания.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smtClean="0">
                <a:solidFill>
                  <a:srgbClr val="FF3300"/>
                </a:solidFill>
                <a:latin typeface="Arial Black" pitchFamily="34" charset="0"/>
              </a:rPr>
              <a:t>Анализ  положений профессионально-педагогических конкурсов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j-lt"/>
              </a:rPr>
              <a:t>и  программ аттестации педагогических работников РФ. обязательными компонентами профессионального портрета учителя как наличие  таких результатов  исследовательской деятельности, как авторские методические пособия, электронные пособия и учебники, научные статьи и публикации, монографии, авторская концепция, отраженная в диссертационном исследовании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Учебное пособие 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это  учебное издание, дополняющее или частично (полностью) заменяющее учебник, официально утвержденное в качестве данного вида издания.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Словарь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справочное издание, содержащее упорядоченный перечень языковых единиц (слов, словосочетаний, фраз, терминов, имен, знаков), снабженных относящимися к ним справочным данным.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Хрестоматия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учебное пособие, содержащее литературно-художественные, исторические и иные произведения или отрывки из них, составляющие объект изучения учеб­ной дисциплины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Конспект лекций 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это учебное издание, которое аккумулирует опыт многолетнего чтения курса; право на выпуск издания имеет преподаватель высокой квалификации.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Учебно-методическое пособие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учебное издание, содержащее материалы по методике преподавания учебной дисциплины (её раздела, части) или по методике воспитания.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Учебная программа 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учебное издание, определяющее содержание, объем, а также порядок изучения и преподавания какой-либо учебной дисциплины (её раздела, части).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Практикум 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учебное издание, содержащее практические задания и упражнения, способствующие усвоению пройденного.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Методические рекомендации (указания) 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издание, содержащее современный авторский подход к принципам, формам и методам обучения по дисциплине, курсу (разделу, части).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Рабочие материалы 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- учебное издание, к которому по сравнению с другими видами учебных изданий не предъявляется жестких требований к оформлению и содержанию, что дает автору возможность более оперативного издания рукописи (</a:t>
            </a:r>
            <a:r>
              <a:rPr lang="ru-RU" b="1" smtClean="0"/>
              <a:t>программы курсов, темы рефератов, инструктивные материалы, наборы задач.</a:t>
            </a:r>
            <a:r>
              <a:rPr lang="ru-RU" smtClean="0"/>
              <a:t>. </a:t>
            </a:r>
            <a:r>
              <a:rPr lang="ru-RU" b="1" smtClean="0"/>
              <a:t>Рабочие материалы не идут в зачет автору как печатный труд</a:t>
            </a:r>
            <a:endParaRPr lang="ru-RU" smtClean="0"/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Учебно-методический комплекс 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должен включать:</a:t>
            </a:r>
          </a:p>
          <a:p>
            <a:pPr eaLnBrk="1" hangingPunct="1"/>
            <a:r>
              <a:rPr lang="ru-RU" smtClean="0"/>
              <a:t>Рабочую программу дисциплины. </a:t>
            </a:r>
          </a:p>
          <a:p>
            <a:pPr eaLnBrk="1" hangingPunct="1"/>
            <a:r>
              <a:rPr lang="ru-RU" smtClean="0"/>
              <a:t>Учебник (учебное пособие, курс лекций) и  учебно-методическое пособие (методическое пособие, хрестоматию, методические рекомендации и разработки, задачники и практикумы, планы семинарских занятий).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5439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Исследовательская компетентность 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543925" cy="5357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– </a:t>
            </a:r>
            <a:r>
              <a:rPr lang="ru-RU" sz="2800" b="1" smtClean="0"/>
              <a:t>это совокупность знаний, умений, навыков и способов деятельности, позволяющих человеку быть в позиции исследователя по отношению к окружающему миру, выражающейся через чувствительность к проблемам окружающего мира, умение распознать и разрешить проблемную ситуацию с любым произвольным объектом или явлением окружающего мира, используя для этого различные теоретические и эмпирические источники информации.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Удачи нам в исследовательской деятельности!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3" name="Содержимое 3" descr="5215f113a44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773238"/>
            <a:ext cx="2808287" cy="4294187"/>
          </a:xfr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Исследовательскую  грамотность педагога характеризуют следующие показатели: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умение формулировать концептуальную позицию и рассуждать по поводу излагаемых знаний, выделять и критично оценивать проблематику вопроса;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способность представлять и мотивировать различные методологические позиции ее понимания, демонстрировать методологические умения связей причин и следствий;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знание источников различных смыслов педагогических явлений и т.д.</a:t>
            </a:r>
          </a:p>
          <a:p>
            <a:pPr eaLnBrk="1" hangingPunct="1"/>
            <a:r>
              <a:rPr lang="ru-RU" smtClean="0"/>
              <a:t>умение правильно простроить методологические характеристики педагогического исследования и выбрать адекватные ему методы исследования.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11560"/>
          </a:xfrm>
        </p:spPr>
        <p:txBody>
          <a:bodyPr/>
          <a:lstStyle/>
          <a:p>
            <a:r>
              <a:rPr lang="ru-RU" dirty="0" smtClean="0"/>
              <a:t>Или ….</a:t>
            </a:r>
            <a:endParaRPr lang="ru-RU" dirty="0"/>
          </a:p>
        </p:txBody>
      </p:sp>
      <p:pic>
        <p:nvPicPr>
          <p:cNvPr id="44034" name="Picture 2" descr="C:\Users\Home\Downloads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824536" cy="53366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Научные</a:t>
            </a:r>
            <a:r>
              <a:rPr lang="ru-RU" b="1" i="1" dirty="0" smtClean="0">
                <a:solidFill>
                  <a:srgbClr val="E35225"/>
                </a:solidFill>
              </a:rPr>
              <a:t>   </a:t>
            </a:r>
            <a:r>
              <a:rPr lang="ru-RU" b="1" i="1" dirty="0" smtClean="0">
                <a:solidFill>
                  <a:srgbClr val="FF0000"/>
                </a:solidFill>
              </a:rPr>
              <a:t>результаты   в педагогике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 Black" pitchFamily="34" charset="0"/>
              </a:rPr>
              <a:t>новые концепция обучения, воспитания, содержания образования;</a:t>
            </a:r>
          </a:p>
          <a:p>
            <a:pPr eaLnBrk="1" hangingPunct="1"/>
            <a:r>
              <a:rPr lang="ru-RU" dirty="0" smtClean="0">
                <a:latin typeface="Arial Black" pitchFamily="34" charset="0"/>
              </a:rPr>
              <a:t> новые модели педагогического процесса;</a:t>
            </a:r>
          </a:p>
          <a:p>
            <a:pPr eaLnBrk="1" hangingPunct="1"/>
            <a:r>
              <a:rPr lang="ru-RU" dirty="0" smtClean="0">
                <a:latin typeface="Arial Black" pitchFamily="34" charset="0"/>
              </a:rPr>
              <a:t>новые </a:t>
            </a:r>
            <a:r>
              <a:rPr lang="ru-RU" dirty="0" smtClean="0">
                <a:latin typeface="Arial Black" pitchFamily="34" charset="0"/>
              </a:rPr>
              <a:t>методы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технологии и </a:t>
            </a:r>
            <a:r>
              <a:rPr lang="ru-RU" dirty="0" smtClean="0">
                <a:latin typeface="Arial Black" pitchFamily="34" charset="0"/>
              </a:rPr>
              <a:t>средства </a:t>
            </a:r>
            <a:r>
              <a:rPr lang="ru-RU" dirty="0" smtClean="0">
                <a:latin typeface="Arial Black" pitchFamily="34" charset="0"/>
              </a:rPr>
              <a:t>обучения;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3300"/>
                </a:solidFill>
              </a:rPr>
              <a:t>Теоретические результаты</a:t>
            </a:r>
            <a:r>
              <a:rPr lang="ru-RU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Оптимизация и адаптация содержания, методов, средств и организационных форм учебно-воспитательного процесса;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3300"/>
                </a:solidFill>
              </a:rPr>
              <a:t>Практические результаты</a:t>
            </a:r>
            <a:r>
              <a:rPr lang="ru-RU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Авторские и адаптированные  программы, учебники, учебные пособия, учебно-методические пособия, методические рекомендации, хрестоматии, методические разработки (рабочие тетради диагностический материал, опорные конспекты) и т.д.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833</Words>
  <Application>Microsoft Office PowerPoint</Application>
  <PresentationFormat>Экран (4:3)</PresentationFormat>
  <Paragraphs>73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Исследовательская деятельность педагога: специфика процесса и виды результата</vt:lpstr>
      <vt:lpstr>Анализ  положений профессионально-педагогических конкурсов</vt:lpstr>
      <vt:lpstr>Исследовательская компетентность </vt:lpstr>
      <vt:lpstr> Исследовательскую  грамотность педагога характеризуют следующие показатели:  </vt:lpstr>
      <vt:lpstr>Презентация PowerPoint</vt:lpstr>
      <vt:lpstr>Или ….</vt:lpstr>
      <vt:lpstr>Научные   результаты   в педагогике  </vt:lpstr>
      <vt:lpstr>Теоретические результаты </vt:lpstr>
      <vt:lpstr>Практические результаты </vt:lpstr>
      <vt:lpstr>Комплексные результаты:</vt:lpstr>
      <vt:lpstr>Самоопределение ……</vt:lpstr>
      <vt:lpstr>Авторский результат</vt:lpstr>
      <vt:lpstr>Диссертация </vt:lpstr>
      <vt:lpstr>Монография - </vt:lpstr>
      <vt:lpstr>Сборник научных трудов </vt:lpstr>
      <vt:lpstr>Тезисы докладов </vt:lpstr>
      <vt:lpstr>Материалы конференции </vt:lpstr>
      <vt:lpstr>Тезисы докладов </vt:lpstr>
      <vt:lpstr>Учебник</vt:lpstr>
      <vt:lpstr>Учебное пособие </vt:lpstr>
      <vt:lpstr>Словарь</vt:lpstr>
      <vt:lpstr>Хрестоматия </vt:lpstr>
      <vt:lpstr>Конспект лекций </vt:lpstr>
      <vt:lpstr>Учебно-методическое пособие </vt:lpstr>
      <vt:lpstr>Учебная программа </vt:lpstr>
      <vt:lpstr>Практикум </vt:lpstr>
      <vt:lpstr>Методические рекомендации (указания) </vt:lpstr>
      <vt:lpstr>Рабочие материалы </vt:lpstr>
      <vt:lpstr>Учебно-методический комплекс </vt:lpstr>
      <vt:lpstr>Удачи нам в исследовательской деятельности!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педагога: специфика процесса и виды результата.</dc:title>
  <dc:creator>Home</dc:creator>
  <cp:lastModifiedBy>Елена Михайлова</cp:lastModifiedBy>
  <cp:revision>10</cp:revision>
  <dcterms:created xsi:type="dcterms:W3CDTF">2015-10-26T18:31:48Z</dcterms:created>
  <dcterms:modified xsi:type="dcterms:W3CDTF">2015-10-27T07:06:35Z</dcterms:modified>
</cp:coreProperties>
</file>