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84" r:id="rId3"/>
    <p:sldId id="282" r:id="rId4"/>
    <p:sldId id="288" r:id="rId5"/>
    <p:sldId id="293" r:id="rId6"/>
    <p:sldId id="289" r:id="rId7"/>
    <p:sldId id="291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4"/>
    <a:srgbClr val="3E850D"/>
    <a:srgbClr val="6A6A6A"/>
    <a:srgbClr val="FDB240"/>
    <a:srgbClr val="273D98"/>
    <a:srgbClr val="72D474"/>
    <a:srgbClr val="A1D49E"/>
    <a:srgbClr val="C3D69B"/>
    <a:srgbClr val="F1918F"/>
    <a:srgbClr val="D81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6" d="100"/>
          <a:sy n="66" d="100"/>
        </p:scale>
        <p:origin x="15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67D6B-A746-412C-BCDF-ECB2EFADB1EF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EB5E-D7AA-452B-840C-6AAB4AB43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27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EB5E-D7AA-452B-840C-6AAB4AB431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45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5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24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8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37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51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13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74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82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94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65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94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05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e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png"/><Relationship Id="rId10" Type="http://schemas.openxmlformats.org/officeDocument/2006/relationships/image" Target="../media/image8.jpeg"/><Relationship Id="rId4" Type="http://schemas.openxmlformats.org/officeDocument/2006/relationships/image" Target="../media/image6.jpeg"/><Relationship Id="rId9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3.png"/><Relationship Id="rId4" Type="http://schemas.openxmlformats.org/officeDocument/2006/relationships/image" Target="../media/image1.emf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4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3.emf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4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6.jpeg"/><Relationship Id="rId18" Type="http://schemas.openxmlformats.org/officeDocument/2006/relationships/image" Target="../media/image31.jpg"/><Relationship Id="rId3" Type="http://schemas.openxmlformats.org/officeDocument/2006/relationships/image" Target="../media/image19.jpg"/><Relationship Id="rId7" Type="http://schemas.openxmlformats.org/officeDocument/2006/relationships/image" Target="../media/image21.png"/><Relationship Id="rId12" Type="http://schemas.openxmlformats.org/officeDocument/2006/relationships/image" Target="../media/image25.jpeg"/><Relationship Id="rId17" Type="http://schemas.openxmlformats.org/officeDocument/2006/relationships/image" Target="../media/image30.jp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jpeg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jpeg"/><Relationship Id="rId11" Type="http://schemas.openxmlformats.org/officeDocument/2006/relationships/image" Target="../media/image24.jpeg"/><Relationship Id="rId5" Type="http://schemas.openxmlformats.org/officeDocument/2006/relationships/image" Target="../media/image3.emf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19" Type="http://schemas.openxmlformats.org/officeDocument/2006/relationships/image" Target="../media/image32.jpe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2.jpeg"/><Relationship Id="rId1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73" b="38083"/>
          <a:stretch/>
        </p:blipFill>
        <p:spPr>
          <a:xfrm>
            <a:off x="2817" y="-8497"/>
            <a:ext cx="2696975" cy="27976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4461" y="2213311"/>
            <a:ext cx="9141184" cy="265584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B1987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Развитие регионального движения «</a:t>
            </a:r>
            <a:r>
              <a:rPr lang="ru-RU" sz="3200" b="1" dirty="0" err="1" smtClean="0">
                <a:solidFill>
                  <a:srgbClr val="0B1987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Абилимпикс</a:t>
            </a:r>
            <a:r>
              <a:rPr lang="ru-RU" sz="3200" b="1" dirty="0" smtClean="0">
                <a:solidFill>
                  <a:srgbClr val="0B1987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»</a:t>
            </a:r>
            <a:br>
              <a:rPr lang="ru-RU" sz="3200" b="1" dirty="0" smtClean="0">
                <a:solidFill>
                  <a:srgbClr val="0B1987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0B1987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Результаты Чемпионата </a:t>
            </a:r>
            <a:br>
              <a:rPr lang="ru-RU" sz="3200" b="1" dirty="0" smtClean="0">
                <a:solidFill>
                  <a:srgbClr val="0B1987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0B1987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«</a:t>
            </a:r>
            <a:r>
              <a:rPr lang="ru-RU" sz="3200" b="1" dirty="0" err="1" smtClean="0">
                <a:solidFill>
                  <a:srgbClr val="0B1987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Абилимпикс</a:t>
            </a:r>
            <a:r>
              <a:rPr lang="ru-RU" sz="3200" b="1" dirty="0" smtClean="0">
                <a:solidFill>
                  <a:srgbClr val="0B1987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» - 2019 </a:t>
            </a:r>
            <a:endParaRPr lang="ru-RU" sz="3200" b="1" dirty="0">
              <a:solidFill>
                <a:srgbClr val="0B1987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 descr="C:\Users\Инна Алексеевна\Downloads\лого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652" y="338718"/>
            <a:ext cx="1656184" cy="14401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500334"/>
              </p:ext>
            </p:extLst>
          </p:nvPr>
        </p:nvGraphicFramePr>
        <p:xfrm>
          <a:off x="6012160" y="5498065"/>
          <a:ext cx="3166367" cy="1384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r:id="rId5" imgW="1847745" imgH="808451" progId="">
                  <p:embed/>
                </p:oleObj>
              </mc:Choice>
              <mc:Fallback>
                <p:oleObj r:id="rId5" imgW="1847745" imgH="808451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2160" y="5498065"/>
                        <a:ext cx="3166367" cy="1384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748555"/>
              </p:ext>
            </p:extLst>
          </p:nvPr>
        </p:nvGraphicFramePr>
        <p:xfrm>
          <a:off x="-36512" y="6162444"/>
          <a:ext cx="2736304" cy="757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r:id="rId7" imgW="2056949" imgH="270473" progId="">
                  <p:embed/>
                </p:oleObj>
              </mc:Choice>
              <mc:Fallback>
                <p:oleObj r:id="rId7" imgW="2056949" imgH="270473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36512" y="6162444"/>
                        <a:ext cx="2736304" cy="757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6481459" y="-19861"/>
            <a:ext cx="3023479" cy="1763886"/>
            <a:chOff x="6481459" y="-19861"/>
            <a:chExt cx="3023479" cy="1763886"/>
          </a:xfrm>
        </p:grpSpPr>
        <p:graphicFrame>
          <p:nvGraphicFramePr>
            <p:cNvPr id="9" name="Объект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9156343"/>
                </p:ext>
              </p:extLst>
            </p:nvPr>
          </p:nvGraphicFramePr>
          <p:xfrm>
            <a:off x="6481459" y="-19861"/>
            <a:ext cx="2697068" cy="17638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4" r:id="rId9" imgW="1706026" imgH="944498" progId="">
                    <p:embed/>
                  </p:oleObj>
                </mc:Choice>
                <mc:Fallback>
                  <p:oleObj r:id="rId9" imgW="1706026" imgH="944498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481459" y="-19861"/>
                          <a:ext cx="2697068" cy="176388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Равнобедренный треугольник 11"/>
            <p:cNvSpPr/>
            <p:nvPr/>
          </p:nvSpPr>
          <p:spPr>
            <a:xfrm rot="18023131">
              <a:off x="8069543" y="8783"/>
              <a:ext cx="859094" cy="2011697"/>
            </a:xfrm>
            <a:custGeom>
              <a:avLst/>
              <a:gdLst>
                <a:gd name="connsiteX0" fmla="*/ 0 w 936104"/>
                <a:gd name="connsiteY0" fmla="*/ 1946261 h 1946261"/>
                <a:gd name="connsiteX1" fmla="*/ 468052 w 936104"/>
                <a:gd name="connsiteY1" fmla="*/ 0 h 1946261"/>
                <a:gd name="connsiteX2" fmla="*/ 936104 w 936104"/>
                <a:gd name="connsiteY2" fmla="*/ 1946261 h 1946261"/>
                <a:gd name="connsiteX3" fmla="*/ 0 w 936104"/>
                <a:gd name="connsiteY3" fmla="*/ 1946261 h 1946261"/>
                <a:gd name="connsiteX0" fmla="*/ 0 w 746927"/>
                <a:gd name="connsiteY0" fmla="*/ 2182324 h 2182324"/>
                <a:gd name="connsiteX1" fmla="*/ 278875 w 746927"/>
                <a:gd name="connsiteY1" fmla="*/ 0 h 2182324"/>
                <a:gd name="connsiteX2" fmla="*/ 746927 w 746927"/>
                <a:gd name="connsiteY2" fmla="*/ 1946261 h 2182324"/>
                <a:gd name="connsiteX3" fmla="*/ 0 w 746927"/>
                <a:gd name="connsiteY3" fmla="*/ 2182324 h 2182324"/>
                <a:gd name="connsiteX0" fmla="*/ 0 w 1014715"/>
                <a:gd name="connsiteY0" fmla="*/ 2125969 h 2125969"/>
                <a:gd name="connsiteX1" fmla="*/ 546663 w 1014715"/>
                <a:gd name="connsiteY1" fmla="*/ 0 h 2125969"/>
                <a:gd name="connsiteX2" fmla="*/ 1014715 w 1014715"/>
                <a:gd name="connsiteY2" fmla="*/ 1946261 h 2125969"/>
                <a:gd name="connsiteX3" fmla="*/ 0 w 1014715"/>
                <a:gd name="connsiteY3" fmla="*/ 2125969 h 2125969"/>
                <a:gd name="connsiteX0" fmla="*/ 0 w 733199"/>
                <a:gd name="connsiteY0" fmla="*/ 2125969 h 2125969"/>
                <a:gd name="connsiteX1" fmla="*/ 546663 w 733199"/>
                <a:gd name="connsiteY1" fmla="*/ 0 h 2125969"/>
                <a:gd name="connsiteX2" fmla="*/ 733199 w 733199"/>
                <a:gd name="connsiteY2" fmla="*/ 1584707 h 2125969"/>
                <a:gd name="connsiteX3" fmla="*/ 0 w 733199"/>
                <a:gd name="connsiteY3" fmla="*/ 2125969 h 2125969"/>
                <a:gd name="connsiteX0" fmla="*/ 0 w 851822"/>
                <a:gd name="connsiteY0" fmla="*/ 2125969 h 2125969"/>
                <a:gd name="connsiteX1" fmla="*/ 546663 w 851822"/>
                <a:gd name="connsiteY1" fmla="*/ 0 h 2125969"/>
                <a:gd name="connsiteX2" fmla="*/ 851822 w 851822"/>
                <a:gd name="connsiteY2" fmla="*/ 1596074 h 2125969"/>
                <a:gd name="connsiteX3" fmla="*/ 0 w 851822"/>
                <a:gd name="connsiteY3" fmla="*/ 2125969 h 2125969"/>
                <a:gd name="connsiteX0" fmla="*/ 0 w 932324"/>
                <a:gd name="connsiteY0" fmla="*/ 2069143 h 2069143"/>
                <a:gd name="connsiteX1" fmla="*/ 627165 w 932324"/>
                <a:gd name="connsiteY1" fmla="*/ 0 h 2069143"/>
                <a:gd name="connsiteX2" fmla="*/ 932324 w 932324"/>
                <a:gd name="connsiteY2" fmla="*/ 1596074 h 2069143"/>
                <a:gd name="connsiteX3" fmla="*/ 0 w 932324"/>
                <a:gd name="connsiteY3" fmla="*/ 2069143 h 2069143"/>
                <a:gd name="connsiteX0" fmla="*/ 0 w 931614"/>
                <a:gd name="connsiteY0" fmla="*/ 2093765 h 2093765"/>
                <a:gd name="connsiteX1" fmla="*/ 626455 w 931614"/>
                <a:gd name="connsiteY1" fmla="*/ 0 h 2093765"/>
                <a:gd name="connsiteX2" fmla="*/ 931614 w 931614"/>
                <a:gd name="connsiteY2" fmla="*/ 1596074 h 2093765"/>
                <a:gd name="connsiteX3" fmla="*/ 0 w 931614"/>
                <a:gd name="connsiteY3" fmla="*/ 2093765 h 209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614" h="2093765">
                  <a:moveTo>
                    <a:pt x="0" y="2093765"/>
                  </a:moveTo>
                  <a:lnTo>
                    <a:pt x="626455" y="0"/>
                  </a:lnTo>
                  <a:lnTo>
                    <a:pt x="931614" y="1596074"/>
                  </a:lnTo>
                  <a:lnTo>
                    <a:pt x="0" y="2093765"/>
                  </a:lnTo>
                  <a:close/>
                </a:path>
              </a:pathLst>
            </a:custGeom>
            <a:solidFill>
              <a:srgbClr val="3FB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11561" y="5173209"/>
            <a:ext cx="79928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Ольга Борисовна </a:t>
            </a:r>
            <a:r>
              <a:rPr lang="ru-RU" sz="2200" b="1" i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Гудожникова</a:t>
            </a:r>
            <a:r>
              <a:rPr lang="ru-RU" sz="2200" b="1" i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директор ОГБПОУ «ТТСТ», </a:t>
            </a:r>
            <a:r>
              <a:rPr lang="ru-RU" sz="2200" b="1" i="1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к.п.н</a:t>
            </a:r>
            <a:r>
              <a:rPr lang="ru-RU" sz="2200" b="1" i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ru-RU" sz="2200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78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603108" y="3914593"/>
            <a:ext cx="7497120" cy="2893001"/>
          </a:xfrm>
          <a:prstGeom prst="rect">
            <a:avLst/>
          </a:prstGeom>
          <a:solidFill>
            <a:srgbClr val="000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5770" y="1052656"/>
            <a:ext cx="8963123" cy="8835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614824"/>
            <a:ext cx="8811690" cy="425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31044" y="1791669"/>
            <a:ext cx="8403087" cy="1869949"/>
          </a:xfrm>
          <a:prstGeom prst="rect">
            <a:avLst/>
          </a:prstGeom>
        </p:spPr>
        <p:txBody>
          <a:bodyPr vert="horz" lIns="85165" tIns="42582" rIns="85165" bIns="42582" rtlCol="0">
            <a:noAutofit/>
          </a:bodyPr>
          <a:lstStyle>
            <a:lvl1pPr marL="0" indent="0" algn="ctr" defTabSz="497754" rtl="0" eaLnBrk="1" latinLnBrk="0" hangingPunct="1">
              <a:spcBef>
                <a:spcPct val="20000"/>
              </a:spcBef>
              <a:buFont typeface="Arial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754" indent="0" algn="ctr" defTabSz="497754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5507" indent="0" algn="ctr" defTabSz="497754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3261" indent="0" algn="ctr" defTabSz="497754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91015" indent="0" algn="ctr" defTabSz="497754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88768" indent="0" algn="ctr" defTabSz="497754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86522" indent="0" algn="ctr" defTabSz="497754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84275" indent="0" algn="ctr" defTabSz="497754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82029" indent="0" algn="ctr" defTabSz="497754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376"/>
              </a:spcBef>
            </a:pPr>
            <a:endParaRPr lang="ru-RU" sz="1454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1354" y="3033740"/>
            <a:ext cx="6783659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376"/>
              </a:spcBef>
            </a:pPr>
            <a:endParaRPr lang="ru-RU" sz="1454" dirty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8" t="7509" r="20158" b="9279"/>
          <a:stretch/>
        </p:blipFill>
        <p:spPr>
          <a:xfrm>
            <a:off x="851309" y="127640"/>
            <a:ext cx="519581" cy="421040"/>
          </a:xfrm>
          <a:prstGeom prst="ellipse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73" b="38083"/>
          <a:stretch/>
        </p:blipFill>
        <p:spPr>
          <a:xfrm>
            <a:off x="-11977" y="-10428"/>
            <a:ext cx="983578" cy="1020279"/>
          </a:xfrm>
          <a:prstGeom prst="rect">
            <a:avLst/>
          </a:prstGeom>
        </p:spPr>
      </p:pic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271368"/>
              </p:ext>
            </p:extLst>
          </p:nvPr>
        </p:nvGraphicFramePr>
        <p:xfrm>
          <a:off x="8299442" y="-8496"/>
          <a:ext cx="879084" cy="574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8" r:id="rId6" imgW="1706026" imgH="944498" progId="">
                  <p:embed/>
                </p:oleObj>
              </mc:Choice>
              <mc:Fallback>
                <p:oleObj r:id="rId6" imgW="1706026" imgH="944498" progId="">
                  <p:embed/>
                  <p:pic>
                    <p:nvPicPr>
                      <p:cNvPr id="32" name="Объект 3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99442" y="-8496"/>
                        <a:ext cx="879084" cy="574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232119"/>
              </p:ext>
            </p:extLst>
          </p:nvPr>
        </p:nvGraphicFramePr>
        <p:xfrm>
          <a:off x="0" y="6558891"/>
          <a:ext cx="1194216" cy="330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9" r:id="rId8" imgW="2056949" imgH="270473" progId="">
                  <p:embed/>
                </p:oleObj>
              </mc:Choice>
              <mc:Fallback>
                <p:oleObj r:id="rId8" imgW="2056949" imgH="270473" progId="">
                  <p:embed/>
                  <p:pic>
                    <p:nvPicPr>
                      <p:cNvPr id="8" name="Объект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6558891"/>
                        <a:ext cx="1194216" cy="330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ubtitle 2"/>
          <p:cNvSpPr txBox="1">
            <a:spLocks/>
          </p:cNvSpPr>
          <p:nvPr/>
        </p:nvSpPr>
        <p:spPr>
          <a:xfrm>
            <a:off x="1293758" y="24048"/>
            <a:ext cx="6568486" cy="741776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lumMod val="75000"/>
                <a:alpha val="40000"/>
              </a:schemeClr>
            </a:outerShdw>
          </a:effectLst>
        </p:spPr>
        <p:txBody>
          <a:bodyPr vert="horz" lIns="85165" tIns="42582" rIns="85165" bIns="42582" rtlCol="0">
            <a:noAutofit/>
          </a:bodyPr>
          <a:lstStyle>
            <a:lvl1pPr marL="0" indent="0" algn="ctr" defTabSz="497754" rtl="0" eaLnBrk="1" latinLnBrk="0" hangingPunct="1">
              <a:spcBef>
                <a:spcPct val="20000"/>
              </a:spcBef>
              <a:buFont typeface="Arial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754" indent="0" algn="ctr" defTabSz="497754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5507" indent="0" algn="ctr" defTabSz="497754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3261" indent="0" algn="ctr" defTabSz="497754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91015" indent="0" algn="ctr" defTabSz="497754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88768" indent="0" algn="ctr" defTabSz="497754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86522" indent="0" algn="ctr" defTabSz="497754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84275" indent="0" algn="ctr" defTabSz="497754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82029" indent="0" algn="ctr" defTabSz="497754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003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движения </a:t>
            </a:r>
            <a:r>
              <a:rPr lang="ru-RU" sz="3200" b="1" dirty="0" err="1">
                <a:solidFill>
                  <a:srgbClr val="003C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Abilympics</a:t>
            </a:r>
            <a:endParaRPr lang="en-US" sz="3200" b="1" dirty="0">
              <a:solidFill>
                <a:srgbClr val="003C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https://pp.vk.me/c631624/v631624025/49962/ivNLaW03gMc.jpg"/>
          <p:cNvPicPr/>
          <p:nvPr/>
        </p:nvPicPr>
        <p:blipFill rotWithShape="1">
          <a:blip r:embed="rId10" cstate="print"/>
          <a:srcRect l="13554" r="12970" b="11261"/>
          <a:stretch/>
        </p:blipFill>
        <p:spPr bwMode="auto">
          <a:xfrm>
            <a:off x="7911287" y="10838"/>
            <a:ext cx="486724" cy="58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4813" y="550104"/>
            <a:ext cx="90138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Abilympics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это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название олимпиадного движения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профессиональному мастерству инвалидов различных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категорий  (сокращение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 английского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Olympics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Abilities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 – «Олимпиада возможностей»).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Abilympics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основано в 70-х годах в Японии.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Международным органом развития движения является международная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Федерация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Abilympic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(МФА)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штаб-квартира в Японии.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1972 году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японская ассоциация по трудоустройству инвалидов при Министерстве труда, проводила олимпиаду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способностей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Целью было улучшение профессиональных навыков лиц с ограниченными возможностями. </a:t>
            </a:r>
          </a:p>
        </p:txBody>
      </p:sp>
      <p:sp>
        <p:nvSpPr>
          <p:cNvPr id="16" name="AutoShape 20"/>
          <p:cNvSpPr>
            <a:spLocks noChangeArrowheads="1"/>
          </p:cNvSpPr>
          <p:nvPr/>
        </p:nvSpPr>
        <p:spPr bwMode="gray">
          <a:xfrm>
            <a:off x="114993" y="2022493"/>
            <a:ext cx="8856952" cy="301913"/>
          </a:xfrm>
          <a:prstGeom prst="homePlate">
            <a:avLst>
              <a:gd name="adj" fmla="val 20359"/>
            </a:avLst>
          </a:prstGeom>
          <a:solidFill>
            <a:srgbClr val="FFFFFF"/>
          </a:solidFill>
          <a:ln w="57150" algn="ctr">
            <a:solidFill>
              <a:srgbClr val="E42B26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r>
              <a:rPr lang="ru-RU" sz="2400" b="1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de-DE" sz="2400" b="1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652" y="1999318"/>
            <a:ext cx="86217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Россия присоединилась к международному движению «Абилимпикс» в 2014 году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770" y="2340940"/>
            <a:ext cx="92006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декабря 2014 в Москве состоялся Первый Презентационный чемпионат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Абилимпикс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72 участника показали свое мастерство по 18 профессиям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gray">
          <a:xfrm>
            <a:off x="91964" y="2874918"/>
            <a:ext cx="8996929" cy="951372"/>
          </a:xfrm>
          <a:prstGeom prst="homePlate">
            <a:avLst>
              <a:gd name="adj" fmla="val 20359"/>
            </a:avLst>
          </a:prstGeom>
          <a:solidFill>
            <a:srgbClr val="FFFFFF"/>
          </a:solidFill>
          <a:ln w="57150" algn="ctr">
            <a:solidFill>
              <a:srgbClr val="1F4E79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endParaRPr lang="de-DE" sz="2400" b="1" noProof="1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993" y="2877925"/>
            <a:ext cx="8863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Целью конкурсов профессионального мастерства для людей с инвалидностью «Абилимпикс» является содействие развитию профессиональной инклюзии обучающихся, выпускников и молодых специалистов с инвалидностью или ограниченными возможностями здоровья на рынке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47664" y="3869099"/>
            <a:ext cx="7424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системы профессиональной ориентации и мотивации людей с инвалидностью или ограниченными возможностями здоровья к профессиональному образованию через конкурсы профессионального мастерства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547664" y="4411449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профессионального мастерства студентов с инвалидностью или ограниченными возможностями здоровья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547665" y="4786129"/>
            <a:ext cx="8027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трудоустройству выпускников и молодых специалистов с инвалидностью или ограниченными возможностями здоровья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547665" y="5196264"/>
            <a:ext cx="7515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Стимулирование выпускников и молодых специалистов с инвалидностью или ограниченными возможностями здоровья к дальнейшему профессиональному и личностному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росту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47665" y="5621503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и поддержка талантливых детей и молодежи из числа людей с инвалидностью или ограниченными возможностями здоровья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547664" y="5984332"/>
            <a:ext cx="7572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волонтеров для работы с людьми с инвалидностью или ограниченными возможностями здоровья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547663" y="6359012"/>
            <a:ext cx="7497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работодателей в процесс инклюзивного профессионального образования и трудоустройства людей с инвалидностью или ограниченными возможностями здоровья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AutoShape 20"/>
          <p:cNvSpPr>
            <a:spLocks noChangeArrowheads="1"/>
          </p:cNvSpPr>
          <p:nvPr/>
        </p:nvSpPr>
        <p:spPr bwMode="gray">
          <a:xfrm>
            <a:off x="88708" y="4111987"/>
            <a:ext cx="1520313" cy="799818"/>
          </a:xfrm>
          <a:prstGeom prst="homePlate">
            <a:avLst>
              <a:gd name="adj" fmla="val 20359"/>
            </a:avLst>
          </a:prstGeom>
          <a:solidFill>
            <a:srgbClr val="0000F4"/>
          </a:solidFill>
          <a:ln w="57150" algn="ctr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endParaRPr lang="de-DE" sz="2400" b="1" noProof="1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873" y="4239546"/>
            <a:ext cx="1964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6" name="Прямоугольник 9215"/>
          <p:cNvSpPr/>
          <p:nvPr/>
        </p:nvSpPr>
        <p:spPr>
          <a:xfrm>
            <a:off x="73873" y="5049433"/>
            <a:ext cx="1455362" cy="15877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-91188" y="4943250"/>
            <a:ext cx="17002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</a:rPr>
              <a:t>С 11 по 12 октября 2016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года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</a:rPr>
              <a:t>в Томске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прошел первый отборочный тур Национального чемпионата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</a:rPr>
              <a:t>среди людей с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инвалидностью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98952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36293" y="1057785"/>
            <a:ext cx="1962150" cy="401637"/>
          </a:xfrm>
          <a:prstGeom prst="roundRect">
            <a:avLst/>
          </a:prstGeom>
          <a:solidFill>
            <a:srgbClr val="0000F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t>Председатель</a:t>
            </a:r>
            <a:endParaRPr lang="ru-RU" sz="2000" b="1" dirty="0">
              <a:solidFill>
                <a:schemeClr val="bg1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36293" y="1555782"/>
            <a:ext cx="1962150" cy="401637"/>
          </a:xfrm>
          <a:prstGeom prst="roundRect">
            <a:avLst/>
          </a:prstGeom>
          <a:solidFill>
            <a:srgbClr val="0000F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t>Координатор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98237" y="1052736"/>
            <a:ext cx="5816600" cy="482600"/>
          </a:xfrm>
          <a:prstGeom prst="rect">
            <a:avLst/>
          </a:prstGeom>
          <a:solidFill>
            <a:srgbClr val="FFFFFF"/>
          </a:solidFill>
          <a:ln>
            <a:solidFill>
              <a:srgbClr val="0000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  <a:t>З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  <a:t>аместитель </a:t>
            </a:r>
            <a:r>
              <a:rPr lang="ru-RU" sz="1400" dirty="0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  <a:t>Губернатора Томской области по научно-образовательному комплексу и инновационной политике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98237" y="1604699"/>
            <a:ext cx="5816600" cy="390070"/>
          </a:xfrm>
          <a:prstGeom prst="rect">
            <a:avLst/>
          </a:prstGeom>
          <a:solidFill>
            <a:srgbClr val="FFFFFF"/>
          </a:solidFill>
          <a:ln>
            <a:solidFill>
              <a:srgbClr val="0000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  <a:t>Департамент профессионального образования Томской области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0724" y="2967370"/>
            <a:ext cx="8610599" cy="401637"/>
          </a:xfrm>
          <a:prstGeom prst="roundRect">
            <a:avLst/>
          </a:prstGeom>
          <a:solidFill>
            <a:srgbClr val="3E850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Члены Рабочей группы по развитию движения «</a:t>
            </a:r>
            <a:r>
              <a:rPr lang="ru-RU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003" y="3542848"/>
            <a:ext cx="4751106" cy="2347464"/>
          </a:xfrm>
          <a:prstGeom prst="rect">
            <a:avLst/>
          </a:prstGeom>
          <a:solidFill>
            <a:srgbClr val="FFFFFF"/>
          </a:solidFill>
          <a:ln>
            <a:solidFill>
              <a:srgbClr val="0000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 исполнительной власти Томской области (Департамент профессионального образования Томской области, Департамент общего образования Томской области, Департамент науки и высшего образования Администрации Томской области, Департамент информационной политики Администрации Томской области, Департамента труда и занятости населения Томской области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по культуре и туризму Томской области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1003" y="5973402"/>
            <a:ext cx="4751106" cy="767966"/>
          </a:xfrm>
          <a:prstGeom prst="rect">
            <a:avLst/>
          </a:prstGeom>
          <a:solidFill>
            <a:srgbClr val="FFFFFF"/>
          </a:solidFill>
          <a:ln>
            <a:solidFill>
              <a:srgbClr val="0000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Общественные организации инвалидов (региональные отделения ВОИ, ВОС, ВОГ)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28594" y="5998348"/>
            <a:ext cx="4006820" cy="743020"/>
          </a:xfrm>
          <a:prstGeom prst="rect">
            <a:avLst/>
          </a:prstGeom>
          <a:solidFill>
            <a:srgbClr val="FFFFFF"/>
          </a:solidFill>
          <a:ln>
            <a:solidFill>
              <a:srgbClr val="0000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Представители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36413" y="3533040"/>
            <a:ext cx="4019283" cy="1540414"/>
          </a:xfrm>
          <a:prstGeom prst="rect">
            <a:avLst/>
          </a:prstGeom>
          <a:solidFill>
            <a:srgbClr val="FFFFFF"/>
          </a:solidFill>
          <a:ln>
            <a:solidFill>
              <a:srgbClr val="0000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центр развития движения «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 Томской области (базовая профессиональная организация по развитию инклюзивного профессионального образования ОГБПОУ «Томский техникум социальных технологий»)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32039" y="5181490"/>
            <a:ext cx="4003510" cy="708822"/>
          </a:xfrm>
          <a:prstGeom prst="rect">
            <a:avLst/>
          </a:prstGeom>
          <a:solidFill>
            <a:srgbClr val="FFFFFF"/>
          </a:solidFill>
          <a:ln>
            <a:solidFill>
              <a:srgbClr val="0000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организации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ВО, СПО, ОО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873" y="65034"/>
            <a:ext cx="6840760" cy="808730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647085" y="162645"/>
            <a:ext cx="6250186" cy="668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t>РАБОЧАЯ ГРУППА ПО ПОДГОТОВКЕ И ПРОВЕДЕНИЮ ЧЕМПИОНАТА ТОМСКОЙ ОБЛАСТИ «АБИЛИМПИКС»</a:t>
            </a:r>
            <a:endParaRPr lang="ru-RU" sz="2000" b="1" dirty="0">
              <a:solidFill>
                <a:schemeClr val="bg1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39714" y="2053779"/>
            <a:ext cx="2555308" cy="601690"/>
          </a:xfrm>
          <a:prstGeom prst="roundRect">
            <a:avLst/>
          </a:prstGeom>
          <a:solidFill>
            <a:srgbClr val="0000F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cs typeface="Times New Roman" panose="02020603050405020304" pitchFamily="18" charset="0"/>
              </a:rPr>
              <a:t>Координационный совет работодателей</a:t>
            </a:r>
            <a:endParaRPr lang="ru-RU" sz="2000" b="1" dirty="0">
              <a:solidFill>
                <a:schemeClr val="bg1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73" b="38083"/>
          <a:stretch/>
        </p:blipFill>
        <p:spPr>
          <a:xfrm>
            <a:off x="-11978" y="-10429"/>
            <a:ext cx="1489701" cy="1545287"/>
          </a:xfrm>
          <a:prstGeom prst="rect">
            <a:avLst/>
          </a:prstGeom>
        </p:spPr>
      </p:pic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547519"/>
              </p:ext>
            </p:extLst>
          </p:nvPr>
        </p:nvGraphicFramePr>
        <p:xfrm>
          <a:off x="8216471" y="-8497"/>
          <a:ext cx="962055" cy="629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r:id="rId5" imgW="1706026" imgH="944498" progId="">
                  <p:embed/>
                </p:oleObj>
              </mc:Choice>
              <mc:Fallback>
                <p:oleObj r:id="rId5" imgW="1706026" imgH="944498" progId="">
                  <p:embed/>
                  <p:pic>
                    <p:nvPicPr>
                      <p:cNvPr id="9" name="Объект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16471" y="-8497"/>
                        <a:ext cx="962055" cy="629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3640" y="159687"/>
            <a:ext cx="787683" cy="681114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2788818" y="2044984"/>
            <a:ext cx="5816600" cy="664161"/>
          </a:xfrm>
          <a:prstGeom prst="rect">
            <a:avLst/>
          </a:prstGeom>
          <a:solidFill>
            <a:srgbClr val="FFFFFF"/>
          </a:solidFill>
          <a:ln>
            <a:solidFill>
              <a:srgbClr val="0000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  <a:t>По вопросам оказания содействия в трудоустройстве участников и победителей регионального чемпионата «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  <a:t>Абилимпикс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  <a:t>» и утверждение главных экспертов регионального чемпионата «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  <a:t>Абилимпикс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chemeClr val="tx1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2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954430"/>
              </p:ext>
            </p:extLst>
          </p:nvPr>
        </p:nvGraphicFramePr>
        <p:xfrm>
          <a:off x="7704560" y="6138747"/>
          <a:ext cx="1474262" cy="721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5" r:id="rId3" imgW="1847745" imgH="808451" progId="">
                  <p:embed/>
                </p:oleObj>
              </mc:Choice>
              <mc:Fallback>
                <p:oleObj r:id="rId3" imgW="1847745" imgH="808451" progId="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04560" y="6138747"/>
                        <a:ext cx="1474262" cy="721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868848"/>
              </p:ext>
            </p:extLst>
          </p:nvPr>
        </p:nvGraphicFramePr>
        <p:xfrm>
          <a:off x="-36511" y="6589391"/>
          <a:ext cx="1194216" cy="330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" r:id="rId5" imgW="2056949" imgH="270473" progId="">
                  <p:embed/>
                </p:oleObj>
              </mc:Choice>
              <mc:Fallback>
                <p:oleObj r:id="rId5" imgW="2056949" imgH="270473" progId="">
                  <p:embed/>
                  <p:pic>
                    <p:nvPicPr>
                      <p:cNvPr id="8" name="Объект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36511" y="6589391"/>
                        <a:ext cx="1194216" cy="330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258461"/>
              </p:ext>
            </p:extLst>
          </p:nvPr>
        </p:nvGraphicFramePr>
        <p:xfrm>
          <a:off x="7630967" y="-8497"/>
          <a:ext cx="1547559" cy="1012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" r:id="rId7" imgW="1706026" imgH="944498" progId="">
                  <p:embed/>
                </p:oleObj>
              </mc:Choice>
              <mc:Fallback>
                <p:oleObj r:id="rId7" imgW="1706026" imgH="944498" progId="">
                  <p:embed/>
                  <p:pic>
                    <p:nvPicPr>
                      <p:cNvPr id="9" name="Объект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30967" y="-8497"/>
                        <a:ext cx="1547559" cy="1012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947496" y="116632"/>
            <a:ext cx="6570616" cy="653128"/>
          </a:xfrm>
          <a:prstGeom prst="rect">
            <a:avLst/>
          </a:prstGeom>
          <a:solidFill>
            <a:srgbClr val="0000F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РАЗВИТИЯ НАЦИОНАЛЬНОГО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ЧЕМПИОНАТА  «АБИЛИМПИКС»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572000" y="922531"/>
            <a:ext cx="2088232" cy="432048"/>
          </a:xfrm>
          <a:prstGeom prst="rect">
            <a:avLst/>
          </a:prstGeom>
          <a:solidFill>
            <a:srgbClr val="3E850D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Чемпионат – 2018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298155" y="932618"/>
            <a:ext cx="2088232" cy="432048"/>
          </a:xfrm>
          <a:prstGeom prst="rect">
            <a:avLst/>
          </a:prstGeom>
          <a:solidFill>
            <a:srgbClr val="3E850D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Чемпионат – 2017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49540" y="1462480"/>
            <a:ext cx="8580774" cy="320781"/>
          </a:xfrm>
          <a:prstGeom prst="rect">
            <a:avLst/>
          </a:prstGeom>
          <a:ln>
            <a:solidFill>
              <a:srgbClr val="3E850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компетенций 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24678" y="2500141"/>
            <a:ext cx="8580774" cy="305218"/>
          </a:xfrm>
          <a:prstGeom prst="rect">
            <a:avLst/>
          </a:prstGeom>
          <a:ln>
            <a:solidFill>
              <a:srgbClr val="3E850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участников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33201" y="3422047"/>
            <a:ext cx="8580774" cy="303801"/>
          </a:xfrm>
          <a:prstGeom prst="rect">
            <a:avLst/>
          </a:prstGeom>
          <a:ln>
            <a:solidFill>
              <a:srgbClr val="3E850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64363" y="5290085"/>
            <a:ext cx="8580774" cy="339675"/>
          </a:xfrm>
          <a:prstGeom prst="rect">
            <a:avLst/>
          </a:prstGeom>
          <a:ln>
            <a:solidFill>
              <a:srgbClr val="3E850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волонтеров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060154" y="1934991"/>
            <a:ext cx="721091" cy="485897"/>
          </a:xfrm>
          <a:prstGeom prst="rect">
            <a:avLst/>
          </a:prstGeom>
          <a:ln>
            <a:solidFill>
              <a:srgbClr val="3E850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ru-RU" sz="3200" b="1" dirty="0">
              <a:solidFill>
                <a:srgbClr val="0000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255569" y="1926383"/>
            <a:ext cx="721091" cy="485897"/>
          </a:xfrm>
          <a:prstGeom prst="rect">
            <a:avLst/>
          </a:prstGeom>
          <a:ln>
            <a:solidFill>
              <a:srgbClr val="3E850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endParaRPr lang="ru-RU" sz="3200" b="1" dirty="0">
              <a:solidFill>
                <a:srgbClr val="0000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966127" y="2871448"/>
            <a:ext cx="898983" cy="485897"/>
          </a:xfrm>
          <a:prstGeom prst="rect">
            <a:avLst/>
          </a:prstGeom>
          <a:ln>
            <a:solidFill>
              <a:srgbClr val="3E850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890</a:t>
            </a:r>
            <a:endParaRPr lang="ru-RU" sz="3200" b="1" dirty="0">
              <a:solidFill>
                <a:srgbClr val="0000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077416" y="2871095"/>
            <a:ext cx="1077399" cy="485897"/>
          </a:xfrm>
          <a:prstGeom prst="rect">
            <a:avLst/>
          </a:prstGeom>
          <a:ln>
            <a:solidFill>
              <a:srgbClr val="3E850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1157</a:t>
            </a:r>
            <a:endParaRPr lang="ru-RU" sz="3200" b="1" dirty="0">
              <a:solidFill>
                <a:srgbClr val="0000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956068" y="3811118"/>
            <a:ext cx="907967" cy="485897"/>
          </a:xfrm>
          <a:prstGeom prst="rect">
            <a:avLst/>
          </a:prstGeom>
          <a:ln>
            <a:solidFill>
              <a:srgbClr val="3E850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623</a:t>
            </a:r>
            <a:endParaRPr lang="ru-RU" sz="3200" b="1" dirty="0">
              <a:solidFill>
                <a:srgbClr val="0000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123424" y="3844557"/>
            <a:ext cx="985379" cy="485897"/>
          </a:xfrm>
          <a:prstGeom prst="rect">
            <a:avLst/>
          </a:prstGeom>
          <a:ln>
            <a:solidFill>
              <a:srgbClr val="3E850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486</a:t>
            </a:r>
            <a:endParaRPr lang="ru-RU" sz="3200" b="1" dirty="0">
              <a:solidFill>
                <a:srgbClr val="0000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970249" y="5733984"/>
            <a:ext cx="882953" cy="485897"/>
          </a:xfrm>
          <a:prstGeom prst="rect">
            <a:avLst/>
          </a:prstGeom>
          <a:ln>
            <a:solidFill>
              <a:srgbClr val="3E850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345</a:t>
            </a:r>
            <a:endParaRPr lang="ru-RU" sz="3200" b="1" dirty="0">
              <a:solidFill>
                <a:srgbClr val="0000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185425" y="5733985"/>
            <a:ext cx="861376" cy="485897"/>
          </a:xfrm>
          <a:prstGeom prst="rect">
            <a:avLst/>
          </a:prstGeom>
          <a:ln>
            <a:solidFill>
              <a:srgbClr val="3E850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endParaRPr lang="ru-RU" sz="3200" b="1" dirty="0">
              <a:solidFill>
                <a:srgbClr val="0000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823268" y="922531"/>
            <a:ext cx="2088232" cy="432048"/>
          </a:xfrm>
          <a:prstGeom prst="rect">
            <a:avLst/>
          </a:prstGeom>
          <a:solidFill>
            <a:srgbClr val="3E850D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Чемпионат – 2019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7534" y="3418696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экспертов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5447" y="4623820"/>
            <a:ext cx="71280" cy="292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7403554" y="1926987"/>
            <a:ext cx="744153" cy="485897"/>
          </a:xfrm>
          <a:prstGeom prst="rect">
            <a:avLst/>
          </a:prstGeom>
          <a:ln>
            <a:solidFill>
              <a:srgbClr val="3E850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endParaRPr lang="ru-RU" sz="3200" b="1" dirty="0">
              <a:solidFill>
                <a:srgbClr val="0000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267502" y="2860971"/>
            <a:ext cx="1113101" cy="485897"/>
          </a:xfrm>
          <a:prstGeom prst="rect">
            <a:avLst/>
          </a:prstGeom>
          <a:ln>
            <a:solidFill>
              <a:srgbClr val="3E850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1800</a:t>
            </a:r>
            <a:endParaRPr lang="ru-RU" sz="3200" b="1" dirty="0">
              <a:solidFill>
                <a:srgbClr val="0000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352292" y="3803526"/>
            <a:ext cx="929210" cy="485897"/>
          </a:xfrm>
          <a:prstGeom prst="rect">
            <a:avLst/>
          </a:prstGeom>
          <a:ln>
            <a:solidFill>
              <a:srgbClr val="3E850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</a:t>
            </a:r>
            <a:endParaRPr lang="ru-RU" sz="3200" b="1" dirty="0">
              <a:solidFill>
                <a:srgbClr val="0000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352292" y="5713757"/>
            <a:ext cx="976788" cy="485897"/>
          </a:xfrm>
          <a:prstGeom prst="rect">
            <a:avLst/>
          </a:prstGeom>
          <a:ln>
            <a:solidFill>
              <a:srgbClr val="3E850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endParaRPr lang="ru-RU" sz="3200" b="1" dirty="0">
              <a:solidFill>
                <a:srgbClr val="0000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7828" y="149704"/>
            <a:ext cx="685307" cy="592589"/>
          </a:xfrm>
          <a:prstGeom prst="rect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233201" y="4353447"/>
            <a:ext cx="8580774" cy="303801"/>
          </a:xfrm>
          <a:prstGeom prst="rect">
            <a:avLst/>
          </a:prstGeom>
          <a:ln>
            <a:solidFill>
              <a:srgbClr val="3E850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субъектов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058821" y="4744046"/>
            <a:ext cx="721091" cy="485897"/>
          </a:xfrm>
          <a:prstGeom prst="rect">
            <a:avLst/>
          </a:prstGeom>
          <a:ln>
            <a:solidFill>
              <a:srgbClr val="3E850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ru-RU" sz="3200" b="1" dirty="0">
              <a:solidFill>
                <a:srgbClr val="0000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255569" y="4741245"/>
            <a:ext cx="721091" cy="485897"/>
          </a:xfrm>
          <a:prstGeom prst="rect">
            <a:avLst/>
          </a:prstGeom>
          <a:ln>
            <a:solidFill>
              <a:srgbClr val="3E850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endParaRPr lang="ru-RU" sz="3200" b="1" dirty="0">
              <a:solidFill>
                <a:srgbClr val="0000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452320" y="4720191"/>
            <a:ext cx="721091" cy="485897"/>
          </a:xfrm>
          <a:prstGeom prst="rect">
            <a:avLst/>
          </a:prstGeom>
          <a:ln>
            <a:solidFill>
              <a:srgbClr val="3E850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endParaRPr lang="ru-RU" sz="3200" b="1" dirty="0">
              <a:solidFill>
                <a:srgbClr val="0000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8193428" y="1855805"/>
            <a:ext cx="843068" cy="553007"/>
          </a:xfrm>
          <a:prstGeom prst="rect">
            <a:avLst/>
          </a:prstGeom>
          <a:ln>
            <a:solidFill>
              <a:srgbClr val="3E850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0000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089897" y="1844824"/>
            <a:ext cx="804946" cy="584355"/>
          </a:xfrm>
          <a:prstGeom prst="rect">
            <a:avLst/>
          </a:prstGeom>
          <a:ln>
            <a:solidFill>
              <a:srgbClr val="3E850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0000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215249" y="1785444"/>
            <a:ext cx="849804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+ 31 </a:t>
            </a:r>
            <a:r>
              <a:rPr lang="ru-RU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презентационная </a:t>
            </a:r>
            <a:endParaRPr lang="ru-RU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069297" y="1798198"/>
            <a:ext cx="812428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+ 16 </a:t>
            </a:r>
            <a:r>
              <a:rPr lang="ru-RU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презентационных </a:t>
            </a:r>
            <a:endParaRPr lang="ru-RU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2887" y="932618"/>
            <a:ext cx="2030841" cy="432048"/>
          </a:xfrm>
          <a:prstGeom prst="rect">
            <a:avLst/>
          </a:prstGeom>
          <a:solidFill>
            <a:srgbClr val="3E850D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Чемпионат – 2016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73" b="38083"/>
          <a:stretch/>
        </p:blipFill>
        <p:spPr>
          <a:xfrm>
            <a:off x="-39229" y="-8280"/>
            <a:ext cx="1293892" cy="1342172"/>
          </a:xfrm>
          <a:prstGeom prst="rect">
            <a:avLst/>
          </a:prstGeom>
        </p:spPr>
      </p:pic>
      <p:sp>
        <p:nvSpPr>
          <p:cNvPr id="41" name="Стрелка вправо 40"/>
          <p:cNvSpPr/>
          <p:nvPr/>
        </p:nvSpPr>
        <p:spPr>
          <a:xfrm>
            <a:off x="8070362" y="1917876"/>
            <a:ext cx="348567" cy="210376"/>
          </a:xfrm>
          <a:prstGeom prst="rightArrow">
            <a:avLst/>
          </a:prstGeom>
          <a:solidFill>
            <a:srgbClr val="000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трелка вправо 41"/>
          <p:cNvSpPr/>
          <p:nvPr/>
        </p:nvSpPr>
        <p:spPr>
          <a:xfrm>
            <a:off x="5889202" y="1925144"/>
            <a:ext cx="348567" cy="210376"/>
          </a:xfrm>
          <a:prstGeom prst="rightArrow">
            <a:avLst/>
          </a:prstGeom>
          <a:solidFill>
            <a:srgbClr val="000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94117" y="1920179"/>
            <a:ext cx="721091" cy="485897"/>
          </a:xfrm>
          <a:prstGeom prst="rect">
            <a:avLst/>
          </a:prstGeom>
          <a:ln>
            <a:solidFill>
              <a:srgbClr val="3E850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200" b="1" dirty="0">
              <a:solidFill>
                <a:srgbClr val="0000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05170" y="2879895"/>
            <a:ext cx="898983" cy="485897"/>
          </a:xfrm>
          <a:prstGeom prst="rect">
            <a:avLst/>
          </a:prstGeom>
          <a:ln>
            <a:solidFill>
              <a:srgbClr val="3E850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ru-RU" sz="3200" b="1" dirty="0">
              <a:solidFill>
                <a:srgbClr val="0000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6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77195" b="53614"/>
          <a:stretch/>
        </p:blipFill>
        <p:spPr>
          <a:xfrm>
            <a:off x="-16224" y="-8280"/>
            <a:ext cx="1491880" cy="2276908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341956"/>
              </p:ext>
            </p:extLst>
          </p:nvPr>
        </p:nvGraphicFramePr>
        <p:xfrm>
          <a:off x="7133295" y="-8307"/>
          <a:ext cx="2059275" cy="1346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CorelDRAW" r:id="rId4" imgW="1706026" imgH="944498" progId="CorelDraw.Graphic.18">
                  <p:embed/>
                </p:oleObj>
              </mc:Choice>
              <mc:Fallback>
                <p:oleObj name="CorelDRAW" r:id="rId4" imgW="1706026" imgH="944498" progId="CorelDraw.Graphic.18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33295" y="-8307"/>
                        <a:ext cx="2059275" cy="1346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5413" t="67910"/>
          <a:stretch/>
        </p:blipFill>
        <p:spPr>
          <a:xfrm>
            <a:off x="6494020" y="5013176"/>
            <a:ext cx="2649979" cy="1844824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146111"/>
              </p:ext>
            </p:extLst>
          </p:nvPr>
        </p:nvGraphicFramePr>
        <p:xfrm>
          <a:off x="-36511" y="6162443"/>
          <a:ext cx="2736304" cy="757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CorelDRAW" r:id="rId6" imgW="2056949" imgH="270473" progId="CorelDraw.Graphic.18">
                  <p:embed/>
                </p:oleObj>
              </mc:Choice>
              <mc:Fallback>
                <p:oleObj name="CorelDRAW" r:id="rId6" imgW="2056949" imgH="270473" progId="CorelDraw.Graphic.18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36511" y="6162443"/>
                        <a:ext cx="2736304" cy="757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 descr="https://pp.vk.me/c631624/v631624025/49962/ivNLaW03gMc.jpg"/>
          <p:cNvPicPr/>
          <p:nvPr/>
        </p:nvPicPr>
        <p:blipFill rotWithShape="1">
          <a:blip r:embed="rId8" cstate="print"/>
          <a:srcRect l="13554" r="12970" b="11261"/>
          <a:stretch/>
        </p:blipFill>
        <p:spPr bwMode="auto">
          <a:xfrm>
            <a:off x="4126283" y="45799"/>
            <a:ext cx="1035450" cy="129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20"/>
          <p:cNvSpPr>
            <a:spLocks noChangeArrowheads="1"/>
          </p:cNvSpPr>
          <p:nvPr/>
        </p:nvSpPr>
        <p:spPr bwMode="gray">
          <a:xfrm>
            <a:off x="611560" y="1338461"/>
            <a:ext cx="8064896" cy="628431"/>
          </a:xfrm>
          <a:prstGeom prst="homePlate">
            <a:avLst>
              <a:gd name="adj" fmla="val 20359"/>
            </a:avLst>
          </a:prstGeom>
          <a:solidFill>
            <a:srgbClr val="273D98"/>
          </a:solidFill>
          <a:ln w="57150" algn="ctr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endParaRPr lang="de-DE" sz="2400" b="1" noProof="1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9716" y="1429116"/>
            <a:ext cx="7445246" cy="461665"/>
          </a:xfrm>
          <a:prstGeom prst="rect">
            <a:avLst/>
          </a:prstGeom>
          <a:solidFill>
            <a:srgbClr val="273D98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отборочных соревнований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gray">
          <a:xfrm>
            <a:off x="626017" y="2048182"/>
            <a:ext cx="8064896" cy="482900"/>
          </a:xfrm>
          <a:prstGeom prst="homePlate">
            <a:avLst>
              <a:gd name="adj" fmla="val 20359"/>
            </a:avLst>
          </a:prstGeom>
          <a:solidFill>
            <a:srgbClr val="273D98"/>
          </a:solidFill>
          <a:ln w="57150" algn="ctr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endParaRPr lang="de-DE" sz="2400" b="1" noProof="1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gray">
          <a:xfrm>
            <a:off x="600973" y="4524990"/>
            <a:ext cx="8064896" cy="549914"/>
          </a:xfrm>
          <a:prstGeom prst="homePlate">
            <a:avLst>
              <a:gd name="adj" fmla="val 20359"/>
            </a:avLst>
          </a:prstGeom>
          <a:solidFill>
            <a:srgbClr val="273D98"/>
          </a:solidFill>
          <a:ln w="57150" algn="ctr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endParaRPr lang="de-DE" sz="2400" b="1" noProof="1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gray">
          <a:xfrm>
            <a:off x="594084" y="3424445"/>
            <a:ext cx="8064896" cy="484797"/>
          </a:xfrm>
          <a:prstGeom prst="homePlate">
            <a:avLst>
              <a:gd name="adj" fmla="val 20359"/>
            </a:avLst>
          </a:prstGeom>
          <a:solidFill>
            <a:srgbClr val="273D98"/>
          </a:solidFill>
          <a:ln w="57150" algn="ctr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endParaRPr lang="de-DE" sz="2400" b="1" noProof="1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154" y="3469530"/>
            <a:ext cx="7541808" cy="400110"/>
          </a:xfrm>
          <a:prstGeom prst="rect">
            <a:avLst/>
          </a:prstGeom>
          <a:solidFill>
            <a:srgbClr val="273D98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Портной – 3 место (55 участников)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6017" y="2094168"/>
            <a:ext cx="7548945" cy="400110"/>
          </a:xfrm>
          <a:prstGeom prst="rect">
            <a:avLst/>
          </a:prstGeom>
          <a:solidFill>
            <a:srgbClr val="273D98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Обработка текста – 1 место (38 участников)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gray">
          <a:xfrm>
            <a:off x="594084" y="5714283"/>
            <a:ext cx="8064896" cy="761749"/>
          </a:xfrm>
          <a:prstGeom prst="homePlate">
            <a:avLst>
              <a:gd name="adj" fmla="val 20359"/>
            </a:avLst>
          </a:prstGeom>
          <a:solidFill>
            <a:srgbClr val="273D98"/>
          </a:solidFill>
          <a:ln w="57150" algn="ctr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endParaRPr lang="de-DE" sz="2400" b="1" noProof="1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gray">
          <a:xfrm>
            <a:off x="606985" y="2603787"/>
            <a:ext cx="8064896" cy="749850"/>
          </a:xfrm>
          <a:prstGeom prst="homePlate">
            <a:avLst>
              <a:gd name="adj" fmla="val 20359"/>
            </a:avLst>
          </a:prstGeom>
          <a:solidFill>
            <a:srgbClr val="273D98"/>
          </a:solidFill>
          <a:ln w="57150" algn="ctr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endParaRPr lang="de-DE" sz="2400" b="1" noProof="1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9723" y="2624750"/>
            <a:ext cx="7505239" cy="707886"/>
          </a:xfrm>
          <a:prstGeom prst="rect">
            <a:avLst/>
          </a:prstGeom>
          <a:solidFill>
            <a:srgbClr val="273D98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Сухое строительство и штукатурные работы – 2 место (23 участника)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gray">
          <a:xfrm>
            <a:off x="594084" y="3953853"/>
            <a:ext cx="8064896" cy="525707"/>
          </a:xfrm>
          <a:prstGeom prst="homePlate">
            <a:avLst>
              <a:gd name="adj" fmla="val 20359"/>
            </a:avLst>
          </a:prstGeom>
          <a:solidFill>
            <a:srgbClr val="273D98"/>
          </a:solidFill>
          <a:ln w="57150" algn="ctr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endParaRPr lang="de-DE" sz="2400" b="1" noProof="1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3382" y="3974495"/>
            <a:ext cx="7531580" cy="400110"/>
          </a:xfrm>
          <a:prstGeom prst="rect">
            <a:avLst/>
          </a:prstGeom>
          <a:solidFill>
            <a:srgbClr val="273D98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Социальная работа – 3 место (15 участников)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utoShape 20"/>
          <p:cNvSpPr>
            <a:spLocks noChangeArrowheads="1"/>
          </p:cNvSpPr>
          <p:nvPr/>
        </p:nvSpPr>
        <p:spPr bwMode="gray">
          <a:xfrm>
            <a:off x="600973" y="5135550"/>
            <a:ext cx="8064896" cy="504375"/>
          </a:xfrm>
          <a:prstGeom prst="homePlate">
            <a:avLst>
              <a:gd name="adj" fmla="val 20359"/>
            </a:avLst>
          </a:prstGeom>
          <a:solidFill>
            <a:srgbClr val="273D98"/>
          </a:solidFill>
          <a:ln w="57150" algn="ctr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endParaRPr lang="de-DE" sz="2400" b="1" noProof="1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6199" y="4584415"/>
            <a:ext cx="7732225" cy="400110"/>
          </a:xfrm>
          <a:prstGeom prst="rect">
            <a:avLst/>
          </a:prstGeom>
          <a:solidFill>
            <a:srgbClr val="273D98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Предпринимательство – 8 место (40 участников)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6199" y="5152413"/>
            <a:ext cx="7518763" cy="400110"/>
          </a:xfrm>
          <a:prstGeom prst="rect">
            <a:avLst/>
          </a:prstGeom>
          <a:solidFill>
            <a:srgbClr val="273D98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Массажист – не прошли отбор (44 участника)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613" y="5741214"/>
            <a:ext cx="7462100" cy="707886"/>
          </a:xfrm>
          <a:prstGeom prst="rect">
            <a:avLst/>
          </a:prstGeom>
          <a:solidFill>
            <a:srgbClr val="273D98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Администрирование баз данных – не прошли отбор (28 участников)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2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686653"/>
              </p:ext>
            </p:extLst>
          </p:nvPr>
        </p:nvGraphicFramePr>
        <p:xfrm>
          <a:off x="137469" y="3903053"/>
          <a:ext cx="8892153" cy="2906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5518">
                  <a:extLst>
                    <a:ext uri="{9D8B030D-6E8A-4147-A177-3AD203B41FA5}">
                      <a16:colId xmlns:a16="http://schemas.microsoft.com/office/drawing/2014/main" val="2484963164"/>
                    </a:ext>
                  </a:extLst>
                </a:gridCol>
                <a:gridCol w="2275341">
                  <a:extLst>
                    <a:ext uri="{9D8B030D-6E8A-4147-A177-3AD203B41FA5}">
                      <a16:colId xmlns:a16="http://schemas.microsoft.com/office/drawing/2014/main" val="2442092109"/>
                    </a:ext>
                  </a:extLst>
                </a:gridCol>
                <a:gridCol w="2248596">
                  <a:extLst>
                    <a:ext uri="{9D8B030D-6E8A-4147-A177-3AD203B41FA5}">
                      <a16:colId xmlns:a16="http://schemas.microsoft.com/office/drawing/2014/main" val="1738317565"/>
                    </a:ext>
                  </a:extLst>
                </a:gridCol>
                <a:gridCol w="2142698">
                  <a:extLst>
                    <a:ext uri="{9D8B030D-6E8A-4147-A177-3AD203B41FA5}">
                      <a16:colId xmlns:a16="http://schemas.microsoft.com/office/drawing/2014/main" val="1002060292"/>
                    </a:ext>
                  </a:extLst>
                </a:gridCol>
              </a:tblGrid>
              <a:tr h="71166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Призовые </a:t>
                      </a: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места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00F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Результаты Национального чемпионата «</a:t>
                      </a:r>
                      <a:r>
                        <a:rPr lang="ru-RU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Абилимпикс</a:t>
                      </a: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период 2017-2019</a:t>
                      </a:r>
                      <a:r>
                        <a:rPr lang="ru-RU" sz="1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гг.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00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34696"/>
                  </a:ext>
                </a:extLst>
              </a:tr>
              <a:tr h="548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527586"/>
                  </a:ext>
                </a:extLst>
              </a:tr>
              <a:tr h="548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место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85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A1D4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2D4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85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10767"/>
                  </a:ext>
                </a:extLst>
              </a:tr>
              <a:tr h="548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место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85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A1D4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2D4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85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603019"/>
                  </a:ext>
                </a:extLst>
              </a:tr>
              <a:tr h="548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место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85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A1D4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2D4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85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06979"/>
                  </a:ext>
                </a:extLst>
              </a:tr>
            </a:tbl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577517"/>
              </p:ext>
            </p:extLst>
          </p:nvPr>
        </p:nvGraphicFramePr>
        <p:xfrm>
          <a:off x="8101937" y="-8307"/>
          <a:ext cx="1090633" cy="71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CorelDRAW" r:id="rId3" imgW="1706026" imgH="944498" progId="CorelDraw.Graphic.18">
                  <p:embed/>
                </p:oleObj>
              </mc:Choice>
              <mc:Fallback>
                <p:oleObj name="CorelDRAW" r:id="rId3" imgW="1706026" imgH="944498" progId="CorelDraw.Graphic.18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01937" y="-8307"/>
                        <a:ext cx="1090633" cy="71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137469" y="805505"/>
            <a:ext cx="3531486" cy="1824881"/>
          </a:xfrm>
          <a:prstGeom prst="rect">
            <a:avLst/>
          </a:prstGeom>
          <a:noFill/>
          <a:ln w="28575">
            <a:solidFill>
              <a:srgbClr val="0000F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46" y="46575"/>
            <a:ext cx="7476681" cy="6740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/>
          <a:srcRect r="77195" b="53614"/>
          <a:stretch/>
        </p:blipFill>
        <p:spPr>
          <a:xfrm>
            <a:off x="-27550" y="-27384"/>
            <a:ext cx="901890" cy="13764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8087" y="76815"/>
            <a:ext cx="7815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НАЦИОНАЛЬНОГО ЧЕМПИОНАТА   «АБИЛИМПИКС - 2019»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/>
          <a:srcRect l="65413" t="67910"/>
          <a:stretch/>
        </p:blipFill>
        <p:spPr>
          <a:xfrm>
            <a:off x="7791754" y="5916613"/>
            <a:ext cx="1352246" cy="9413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5880" y="3156319"/>
            <a:ext cx="5020272" cy="372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  <a:tabLst>
                <a:tab pos="6391275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МЕСТО В РЕЙТИНГЕ ИЗ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ÐÐ°ÑÑÐ¸Ð½ÐºÐ¸ Ð¿Ð¾ Ð·Ð°Ð¿ÑÐ¾ÑÑ Ð¼ÐµÐ´Ð°Ð»Ð¸ Ð¸ÐºÐ¾Ð½ÐºÐ°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1"/>
          <a:stretch/>
        </p:blipFill>
        <p:spPr bwMode="auto">
          <a:xfrm>
            <a:off x="4648232" y="1560721"/>
            <a:ext cx="50609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89097" y="1058375"/>
            <a:ext cx="5145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Победители </a:t>
            </a: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Томской области награждены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07616" y="1484359"/>
            <a:ext cx="1971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3E8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6149" name="Picture 5" descr="ÐÐ°ÑÑÐ¸Ð½ÐºÐ¸ Ð¿Ð¾ Ð·Ð°Ð¿ÑÐ¾ÑÑ Ð¼ÐµÐ´Ð°Ð»Ð¸ ÑÐµÑÐµÐ±ÑÑÐ½Ð½Ð°Ñ Ð¸ÐºÐ¾Ð½ÐºÐ°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7" t="17043" r="6368" b="30982"/>
          <a:stretch/>
        </p:blipFill>
        <p:spPr bwMode="auto">
          <a:xfrm>
            <a:off x="8360516" y="1386613"/>
            <a:ext cx="469601" cy="7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ÐÐ°ÑÑÐ¸Ð½ÐºÐ¸ Ð¿Ð¾ Ð·Ð°Ð¿ÑÐ¾ÑÑ Ð¼ÐµÐ´Ð°Ð»Ð¸ ÑÐµÑÐµÐ±ÑÑÐ½Ð½Ð°Ñ Ð¸ÐºÐ¾Ð½ÐºÐ°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6" r="28989"/>
          <a:stretch/>
        </p:blipFill>
        <p:spPr bwMode="auto">
          <a:xfrm>
            <a:off x="6089382" y="1484359"/>
            <a:ext cx="423503" cy="74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ÐÐ°ÑÑÐ¸Ð½ÐºÐ¸ Ð¿Ð¾ Ð·Ð°Ð¿ÑÐ¾ÑÑ Ð¼ÐµÐ´Ð°Ð»Ð¸ ÑÐµÑÐµÐ±ÑÑÐ½Ð½Ð°Ñ Ð¸ÐºÐ¾Ð½ÐºÐ°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19814" r="68789" b="28213"/>
          <a:stretch/>
        </p:blipFill>
        <p:spPr bwMode="auto">
          <a:xfrm>
            <a:off x="7296929" y="1424279"/>
            <a:ext cx="449566" cy="78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261630" y="1484359"/>
            <a:ext cx="1017256" cy="704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E8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b="1" dirty="0">
              <a:solidFill>
                <a:srgbClr val="3E85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88253" y="1468800"/>
            <a:ext cx="1971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E8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b="1" dirty="0">
              <a:solidFill>
                <a:srgbClr val="3E85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72886" y="692696"/>
            <a:ext cx="6459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3E8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63173" y="916625"/>
            <a:ext cx="1038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29777" y="916625"/>
            <a:ext cx="803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дней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9720" y="1280296"/>
            <a:ext cx="2296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Национальный чемпионат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Абилимпикс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2" descr="C:\Documents and Settings\Admin\Рабочий стол\20970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026518" y="2053945"/>
            <a:ext cx="627138" cy="566041"/>
          </a:xfrm>
          <a:prstGeom prst="rect">
            <a:avLst/>
          </a:prstGeom>
          <a:noFill/>
          <a:extLst/>
        </p:spPr>
      </p:pic>
      <p:sp>
        <p:nvSpPr>
          <p:cNvPr id="23" name="Прямоугольник 22"/>
          <p:cNvSpPr/>
          <p:nvPr/>
        </p:nvSpPr>
        <p:spPr>
          <a:xfrm>
            <a:off x="1821933" y="2138949"/>
            <a:ext cx="1350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3E85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10 000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4006" y="2225041"/>
            <a:ext cx="1947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посетило более 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837776" y="1067530"/>
            <a:ext cx="5155819" cy="1144745"/>
          </a:xfrm>
          <a:prstGeom prst="rect">
            <a:avLst/>
          </a:prstGeom>
          <a:noFill/>
          <a:ln w="28575">
            <a:solidFill>
              <a:srgbClr val="0000F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24572" y="2781248"/>
            <a:ext cx="8869023" cy="1002726"/>
          </a:xfrm>
          <a:prstGeom prst="rect">
            <a:avLst/>
          </a:prstGeom>
          <a:noFill/>
          <a:ln w="28575">
            <a:solidFill>
              <a:srgbClr val="0000F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52289" y="3999061"/>
            <a:ext cx="1025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E8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rgbClr val="3E85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2945" y="2866095"/>
            <a:ext cx="10047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3E8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ru-RU" sz="4400" b="1" dirty="0">
              <a:solidFill>
                <a:srgbClr val="3E85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166439" y="2917083"/>
            <a:ext cx="8290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3E8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endParaRPr lang="ru-RU" sz="4400" b="1" dirty="0">
              <a:solidFill>
                <a:srgbClr val="3E85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910782" y="3168553"/>
            <a:ext cx="4630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  <a:tabLst>
                <a:tab pos="6391275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РЕГИОНОВ-УЧАСТНИКОВ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851920" y="1434290"/>
            <a:ext cx="1017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3E8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9668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77195" b="53614"/>
          <a:stretch/>
        </p:blipFill>
        <p:spPr>
          <a:xfrm>
            <a:off x="-16224" y="-8280"/>
            <a:ext cx="1491880" cy="2276908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341956"/>
              </p:ext>
            </p:extLst>
          </p:nvPr>
        </p:nvGraphicFramePr>
        <p:xfrm>
          <a:off x="7133295" y="-8307"/>
          <a:ext cx="2059275" cy="1346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CorelDRAW" r:id="rId4" imgW="1706026" imgH="944498" progId="CorelDraw.Graphic.18">
                  <p:embed/>
                </p:oleObj>
              </mc:Choice>
              <mc:Fallback>
                <p:oleObj name="CorelDRAW" r:id="rId4" imgW="1706026" imgH="944498" progId="CorelDraw.Graphic.18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33295" y="-8307"/>
                        <a:ext cx="2059275" cy="1346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5413" t="67910"/>
          <a:stretch/>
        </p:blipFill>
        <p:spPr>
          <a:xfrm>
            <a:off x="6494020" y="5013176"/>
            <a:ext cx="2649979" cy="1844824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146111"/>
              </p:ext>
            </p:extLst>
          </p:nvPr>
        </p:nvGraphicFramePr>
        <p:xfrm>
          <a:off x="-36511" y="6162443"/>
          <a:ext cx="2736304" cy="757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CorelDRAW" r:id="rId6" imgW="2056949" imgH="270473" progId="CorelDraw.Graphic.18">
                  <p:embed/>
                </p:oleObj>
              </mc:Choice>
              <mc:Fallback>
                <p:oleObj name="CorelDRAW" r:id="rId6" imgW="2056949" imgH="270473" progId="CorelDraw.Graphic.18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36511" y="6162443"/>
                        <a:ext cx="2736304" cy="757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588604"/>
              </p:ext>
            </p:extLst>
          </p:nvPr>
        </p:nvGraphicFramePr>
        <p:xfrm>
          <a:off x="-16222" y="-15"/>
          <a:ext cx="9208792" cy="7101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8544">
                  <a:extLst>
                    <a:ext uri="{9D8B030D-6E8A-4147-A177-3AD203B41FA5}">
                      <a16:colId xmlns:a16="http://schemas.microsoft.com/office/drawing/2014/main" val="1678358777"/>
                    </a:ext>
                  </a:extLst>
                </a:gridCol>
                <a:gridCol w="4155414">
                  <a:extLst>
                    <a:ext uri="{9D8B030D-6E8A-4147-A177-3AD203B41FA5}">
                      <a16:colId xmlns:a16="http://schemas.microsoft.com/office/drawing/2014/main" val="2840696565"/>
                    </a:ext>
                  </a:extLst>
                </a:gridCol>
                <a:gridCol w="1041825">
                  <a:extLst>
                    <a:ext uri="{9D8B030D-6E8A-4147-A177-3AD203B41FA5}">
                      <a16:colId xmlns:a16="http://schemas.microsoft.com/office/drawing/2014/main" val="4113762107"/>
                    </a:ext>
                  </a:extLst>
                </a:gridCol>
                <a:gridCol w="948544">
                  <a:extLst>
                    <a:ext uri="{9D8B030D-6E8A-4147-A177-3AD203B41FA5}">
                      <a16:colId xmlns:a16="http://schemas.microsoft.com/office/drawing/2014/main" val="1378521692"/>
                    </a:ext>
                  </a:extLst>
                </a:gridCol>
                <a:gridCol w="948544">
                  <a:extLst>
                    <a:ext uri="{9D8B030D-6E8A-4147-A177-3AD203B41FA5}">
                      <a16:colId xmlns:a16="http://schemas.microsoft.com/office/drawing/2014/main" val="3980384818"/>
                    </a:ext>
                  </a:extLst>
                </a:gridCol>
                <a:gridCol w="1165921">
                  <a:extLst>
                    <a:ext uri="{9D8B030D-6E8A-4147-A177-3AD203B41FA5}">
                      <a16:colId xmlns:a16="http://schemas.microsoft.com/office/drawing/2014/main" val="3637779105"/>
                    </a:ext>
                  </a:extLst>
                </a:gridCol>
              </a:tblGrid>
              <a:tr h="215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Российской Федерации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золото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серебро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бронза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Общий итог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232434"/>
                  </a:ext>
                </a:extLst>
              </a:tr>
              <a:tr h="215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Москва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068516"/>
                  </a:ext>
                </a:extLst>
              </a:tr>
              <a:tr h="215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Татарстан (Татарстан)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692331"/>
                  </a:ext>
                </a:extLst>
              </a:tr>
              <a:tr h="215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Московская область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2402"/>
                  </a:ext>
                </a:extLst>
              </a:tr>
              <a:tr h="215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Красноярский край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958565"/>
                  </a:ext>
                </a:extLst>
              </a:tr>
              <a:tr h="215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Краснодарский край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496825"/>
                  </a:ext>
                </a:extLst>
              </a:tr>
              <a:tr h="215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Хабаровский край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363195"/>
                  </a:ext>
                </a:extLst>
              </a:tr>
              <a:tr h="215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Челябинская область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832918"/>
                  </a:ext>
                </a:extLst>
              </a:tr>
              <a:tr h="215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область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658002"/>
                  </a:ext>
                </a:extLst>
              </a:tr>
              <a:tr h="215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Оренбургская область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191255"/>
                  </a:ext>
                </a:extLst>
              </a:tr>
              <a:tr h="215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Башкортостан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366911"/>
                  </a:ext>
                </a:extLst>
              </a:tr>
              <a:tr h="215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Санкт-Петербург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024885"/>
                  </a:ext>
                </a:extLst>
              </a:tr>
              <a:tr h="215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Кемеровская область – Кузбасс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096092"/>
                  </a:ext>
                </a:extLst>
              </a:tr>
              <a:tr h="215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Курская область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01216"/>
                  </a:ext>
                </a:extLst>
              </a:tr>
              <a:tr h="215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Свердловская область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748734"/>
                  </a:ext>
                </a:extLst>
              </a:tr>
              <a:tr h="215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Волгоградская область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427234"/>
                  </a:ext>
                </a:extLst>
              </a:tr>
              <a:tr h="215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Марий Эл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074917"/>
                  </a:ext>
                </a:extLst>
              </a:tr>
              <a:tr h="215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Ростовская область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534838"/>
                  </a:ext>
                </a:extLst>
              </a:tr>
              <a:tr h="215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Сахалинская область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18204"/>
                  </a:ext>
                </a:extLst>
              </a:tr>
              <a:tr h="215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Ленинградская область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1332"/>
                  </a:ext>
                </a:extLst>
              </a:tr>
              <a:tr h="215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Нижегородская область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850010"/>
                  </a:ext>
                </a:extLst>
              </a:tr>
              <a:tr h="215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Костромская область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171350"/>
                  </a:ext>
                </a:extLst>
              </a:tr>
              <a:tr h="215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Новосибирская область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212661"/>
                  </a:ext>
                </a:extLst>
              </a:tr>
              <a:tr h="215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Дагестан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88169"/>
                  </a:ext>
                </a:extLst>
              </a:tr>
              <a:tr h="215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Карелия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703771"/>
                  </a:ext>
                </a:extLst>
              </a:tr>
              <a:tr h="215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Рязанская область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47761"/>
                  </a:ext>
                </a:extLst>
              </a:tr>
              <a:tr h="215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Чувашская Республика - Чувашия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471015"/>
                  </a:ext>
                </a:extLst>
              </a:tr>
              <a:tr h="215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Ярославская область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949074"/>
                  </a:ext>
                </a:extLst>
              </a:tr>
              <a:tr h="215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Белгородская область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849610"/>
                  </a:ext>
                </a:extLst>
              </a:tr>
              <a:tr h="215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Омская область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4859"/>
                  </a:ext>
                </a:extLst>
              </a:tr>
              <a:tr h="215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Орловская область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498341"/>
                  </a:ext>
                </a:extLst>
              </a:tr>
              <a:tr h="215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Бурятия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841367"/>
                  </a:ext>
                </a:extLst>
              </a:tr>
              <a:tr h="215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rgbClr val="72D4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Томская область</a:t>
                      </a:r>
                      <a:endParaRPr lang="ru-RU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rgbClr val="72D4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rgbClr val="72D4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rgbClr val="72D4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rgbClr val="72D4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b">
                    <a:solidFill>
                      <a:srgbClr val="72D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024518"/>
                  </a:ext>
                </a:extLst>
              </a:tr>
            </a:tbl>
          </a:graphicData>
        </a:graphic>
      </p:graphicFrame>
      <p:pic>
        <p:nvPicPr>
          <p:cNvPr id="8" name="Рисунок 7" descr="https://pp.vk.me/c631624/v631624025/49962/ivNLaW03gMc.jpg"/>
          <p:cNvPicPr/>
          <p:nvPr/>
        </p:nvPicPr>
        <p:blipFill rotWithShape="1">
          <a:blip r:embed="rId8" cstate="print"/>
          <a:srcRect l="13554" r="12970" b="11261"/>
          <a:stretch/>
        </p:blipFill>
        <p:spPr bwMode="auto">
          <a:xfrm>
            <a:off x="3475688" y="688215"/>
            <a:ext cx="12609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39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1" t="7327" r="12750" b="10186"/>
          <a:stretch/>
        </p:blipFill>
        <p:spPr>
          <a:xfrm>
            <a:off x="6548661" y="1693171"/>
            <a:ext cx="2389154" cy="1990962"/>
          </a:xfrm>
          <a:prstGeom prst="rect">
            <a:avLst/>
          </a:prstGeom>
        </p:spPr>
      </p:pic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073775"/>
              </p:ext>
            </p:extLst>
          </p:nvPr>
        </p:nvGraphicFramePr>
        <p:xfrm>
          <a:off x="8101937" y="-8307"/>
          <a:ext cx="1090633" cy="71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CorelDRAW" r:id="rId4" imgW="1706026" imgH="944498" progId="CorelDraw.Graphic.18">
                  <p:embed/>
                </p:oleObj>
              </mc:Choice>
              <mc:Fallback>
                <p:oleObj name="CorelDRAW" r:id="rId4" imgW="1706026" imgH="944498" progId="CorelDraw.Graphic.18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01937" y="-8307"/>
                        <a:ext cx="1090633" cy="71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1"/>
          <a:stretch/>
        </p:blipFill>
        <p:spPr>
          <a:xfrm>
            <a:off x="381255" y="967821"/>
            <a:ext cx="2345580" cy="13597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r="59278" b="37407"/>
          <a:stretch/>
        </p:blipFill>
        <p:spPr>
          <a:xfrm>
            <a:off x="-30838" y="-8307"/>
            <a:ext cx="1738126" cy="200629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6454" y="35063"/>
            <a:ext cx="942480" cy="8149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973" y="3523059"/>
            <a:ext cx="2656531" cy="1772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76" y="4701637"/>
            <a:ext cx="1569191" cy="20922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8" y="4693659"/>
            <a:ext cx="1624660" cy="206306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3" t="22008" r="26826" b="12982"/>
          <a:stretch/>
        </p:blipFill>
        <p:spPr>
          <a:xfrm>
            <a:off x="6208759" y="5341478"/>
            <a:ext cx="1243561" cy="13998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" r="19237"/>
          <a:stretch/>
        </p:blipFill>
        <p:spPr>
          <a:xfrm>
            <a:off x="4807255" y="322713"/>
            <a:ext cx="1513091" cy="129021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8" t="5522" r="14624" b="18603"/>
          <a:stretch/>
        </p:blipFill>
        <p:spPr>
          <a:xfrm>
            <a:off x="60438" y="2343808"/>
            <a:ext cx="2896368" cy="227571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311" y="4715603"/>
            <a:ext cx="2774473" cy="208085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3" t="22031" r="8902" b="5025"/>
          <a:stretch/>
        </p:blipFill>
        <p:spPr>
          <a:xfrm>
            <a:off x="7561104" y="5370278"/>
            <a:ext cx="1509666" cy="142361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5" t="2856" r="19804"/>
          <a:stretch/>
        </p:blipFill>
        <p:spPr>
          <a:xfrm>
            <a:off x="2826010" y="1713691"/>
            <a:ext cx="3539365" cy="34715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1" r="5435" b="19007"/>
          <a:stretch/>
        </p:blipFill>
        <p:spPr>
          <a:xfrm>
            <a:off x="6353121" y="173252"/>
            <a:ext cx="2733493" cy="18247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r="8175" b="16326"/>
          <a:stretch/>
        </p:blipFill>
        <p:spPr>
          <a:xfrm>
            <a:off x="2590455" y="14573"/>
            <a:ext cx="2186427" cy="169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3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3768</TotalTime>
  <Words>869</Words>
  <Application>Microsoft Office PowerPoint</Application>
  <PresentationFormat>Экран (4:3)</PresentationFormat>
  <Paragraphs>306</Paragraphs>
  <Slides>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</vt:lpstr>
      <vt:lpstr>Arial Unicode MS</vt:lpstr>
      <vt:lpstr>Calibri</vt:lpstr>
      <vt:lpstr>Times New Roman</vt:lpstr>
      <vt:lpstr>Тема Office</vt:lpstr>
      <vt:lpstr>CorelDRAW</vt:lpstr>
      <vt:lpstr>Развитие регионального движения «Абилимпикс» Результаты Чемпионата  «Абилимпикс» - 2019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движения «Абилимпикс»  в Томской области</dc:title>
  <dc:creator>пользователь</dc:creator>
  <cp:lastModifiedBy>Преподаватель109</cp:lastModifiedBy>
  <cp:revision>288</cp:revision>
  <dcterms:created xsi:type="dcterms:W3CDTF">2018-04-23T08:27:22Z</dcterms:created>
  <dcterms:modified xsi:type="dcterms:W3CDTF">2019-12-06T06:47:20Z</dcterms:modified>
</cp:coreProperties>
</file>