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5" r:id="rId2"/>
    <p:sldId id="301" r:id="rId3"/>
    <p:sldId id="302" r:id="rId4"/>
    <p:sldId id="257" r:id="rId5"/>
    <p:sldId id="303" r:id="rId6"/>
    <p:sldId id="306" r:id="rId7"/>
    <p:sldId id="304" r:id="rId8"/>
    <p:sldId id="305" r:id="rId9"/>
    <p:sldId id="258" r:id="rId10"/>
    <p:sldId id="259" r:id="rId11"/>
    <p:sldId id="260" r:id="rId12"/>
    <p:sldId id="307" r:id="rId13"/>
    <p:sldId id="288" r:id="rId14"/>
    <p:sldId id="261" r:id="rId15"/>
    <p:sldId id="308" r:id="rId16"/>
    <p:sldId id="309" r:id="rId17"/>
    <p:sldId id="296" r:id="rId18"/>
    <p:sldId id="267" r:id="rId19"/>
    <p:sldId id="297" r:id="rId20"/>
    <p:sldId id="291" r:id="rId21"/>
    <p:sldId id="298" r:id="rId22"/>
    <p:sldId id="292" r:id="rId23"/>
    <p:sldId id="299" r:id="rId24"/>
    <p:sldId id="294" r:id="rId25"/>
    <p:sldId id="300" r:id="rId26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60"/>
  </p:normalViewPr>
  <p:slideViewPr>
    <p:cSldViewPr>
      <p:cViewPr varScale="1">
        <p:scale>
          <a:sx n="102" d="100"/>
          <a:sy n="10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6F578CB-2388-419A-ACDA-ABE4F8CF76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0A68D27-E7F8-4FA3-B26D-B88F7F994F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3059D-B3AD-4872-89B7-69BA48D6CF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D921A-3EEB-4574-A93B-860D9EB3F6A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F25657-A9CE-416B-B609-04F0B315538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3BB8F-32D0-48C2-A940-57EE239479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7B652-2764-49FE-9E8F-6BD38B418F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950AA-4005-47C3-88F4-253F36AE81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6E608-0DD3-4432-9798-1E9CC4174AF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11AB8-D604-486E-B228-8DB4F5D79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E80002-0F39-4716-8810-A6C0984689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0AED1-8DDB-4EE7-823F-436671AF59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A6E94-9018-4948-A4FF-5E79EDD1BF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3BCDB-6AD2-463D-9CDD-879219814F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B509EF-E6B2-4B02-BC92-5E6E64919B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78782-12BC-4600-B48D-A0A0441482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8F0FD9-A355-4547-AC74-3C8241B8CC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9C249-1493-4C65-A10C-00F8AD062E3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6584C479-D757-49BB-9C3B-ABD5C25135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CC513-3100-405C-B088-B8F052D04D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63D5D1-2196-4E83-A20C-234E76F0F74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6FC5202-9C66-4A93-86F0-3B67CA4EC7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omkpt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5"/>
            <a:ext cx="8429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Формирование региональной системы </a:t>
            </a:r>
            <a:r>
              <a:rPr lang="ru-RU" sz="3200" dirty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инклюзивного </a:t>
            </a:r>
            <a:endParaRPr lang="ru-RU" sz="3200" dirty="0" smtClean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среднего профессионального образования инвалидов и лиц с ОВЗ на базе БПОУ ОО «Омский колледж профессиональных технологий»</a:t>
            </a:r>
          </a:p>
          <a:p>
            <a:pPr algn="ctr"/>
            <a:r>
              <a:rPr lang="ru-RU" sz="2000" i="1" dirty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2000" i="1" dirty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2000" i="1" dirty="0">
                <a:solidFill>
                  <a:prstClr val="black"/>
                </a:solidFill>
                <a:cs typeface="Times New Roman" pitchFamily="18" charset="0"/>
              </a:rPr>
              <a:t>  </a:t>
            </a:r>
            <a:endParaRPr lang="ru-RU" sz="2800" b="1" i="1" dirty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г. Томск, 17 апреля 2019 года</a:t>
            </a:r>
            <a:endParaRPr lang="ru-RU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8445624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профессиональных образовательных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студентов, обучающихся в ПОО без нарушения состояния   здоровья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ОВЗ,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ПОО без нарушения состояния здоровья.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Проведение исследований по проблемам инклюзии среди специалистов, педагогических и руководящих работников профессиональных образовательных организаций для изучения профессиональных затруднений и построения эффективной системы повышения квалификации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28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76244"/>
            <a:ext cx="8445624" cy="4501028"/>
          </a:xfrm>
        </p:spPr>
        <p:txBody>
          <a:bodyPr>
            <a:normAutofit lnSpcReduction="10000"/>
          </a:bodyPr>
          <a:lstStyle/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   -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профессиональные образовательные организации Омской области -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34,</a:t>
            </a:r>
            <a:endParaRPr lang="ru-RU" sz="1400" b="1" dirty="0">
              <a:ea typeface="Calibri"/>
              <a:cs typeface="Times New Roman"/>
            </a:endParaRPr>
          </a:p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- педагоги –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330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человек,</a:t>
            </a:r>
            <a:endParaRPr lang="ru-RU" sz="1400" dirty="0">
              <a:ea typeface="Calibri"/>
              <a:cs typeface="Times New Roman"/>
            </a:endParaRPr>
          </a:p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- родители обучающихся –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340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человек,</a:t>
            </a:r>
            <a:endParaRPr lang="ru-RU" sz="1400" dirty="0">
              <a:ea typeface="Calibri"/>
              <a:cs typeface="Times New Roman"/>
            </a:endParaRPr>
          </a:p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- родители обучающихся с инвалидностью, с ОВЗ –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186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человек,</a:t>
            </a:r>
            <a:endParaRPr lang="ru-RU" sz="1400" dirty="0">
              <a:ea typeface="Calibri"/>
              <a:cs typeface="Times New Roman"/>
            </a:endParaRPr>
          </a:p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     -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обучающиеся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955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человек (2018 г.),</a:t>
            </a:r>
          </a:p>
          <a:p>
            <a:pPr marL="180340" indent="0" algn="just">
              <a:lnSpc>
                <a:spcPct val="115000"/>
              </a:lnSpc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- обучающиеся –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333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человека (2019 г.)</a:t>
            </a:r>
          </a:p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Times New Roman"/>
              <a:cs typeface="Times New Roman"/>
            </a:endParaRPr>
          </a:p>
          <a:p>
            <a:pPr marL="18034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</a:p>
          <a:p>
            <a:pPr marL="18034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по организации инклюзивного образования в профессиональных образовательных организациях Омской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18034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размещен на сайте БПОУ ОКПТ.</a:t>
            </a:r>
          </a:p>
          <a:p>
            <a:pPr marL="18034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психолого-педагогическом исследовании</a:t>
            </a:r>
            <a:endParaRPr lang="ru-RU" sz="2800" b="1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3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декабря 2017 года – открытие Центра инклюзивного профессионального образования</a:t>
            </a:r>
            <a:b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структурного подразделения Омского колледжа </a:t>
            </a:r>
            <a:r>
              <a:rPr lang="ru-RU" sz="28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профтехнологий</a:t>
            </a: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льзователь\Desktop\Шмунк\ТОМСК\buklet_ЦИП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604939" cy="4649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82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. Оказание консультационных услуг для руководящих и педагогических работников по вопросам организации инклюзивного образования в ПОО (очно, </a:t>
            </a:r>
            <a:r>
              <a:rPr lang="ru-RU" sz="1900" dirty="0" err="1" smtClean="0">
                <a:latin typeface="Times New Roman"/>
                <a:ea typeface="Calibri"/>
                <a:cs typeface="Times New Roman"/>
              </a:rPr>
              <a:t>дистант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, по телефону);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Проведено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консультаций 2017-2018 уч. год -  </a:t>
            </a:r>
            <a:r>
              <a:rPr lang="ru-RU" sz="1900" b="1" dirty="0" smtClean="0">
                <a:latin typeface="Times New Roman"/>
                <a:ea typeface="Calibri"/>
                <a:cs typeface="Times New Roman"/>
              </a:rPr>
              <a:t>51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2018-2019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уч. год -  </a:t>
            </a:r>
            <a:r>
              <a:rPr lang="ru-RU" sz="1900" b="1" dirty="0" smtClean="0">
                <a:latin typeface="Times New Roman"/>
                <a:ea typeface="Calibri"/>
                <a:cs typeface="Times New Roman"/>
              </a:rPr>
              <a:t>63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, 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2.    </a:t>
            </a:r>
            <a:r>
              <a:rPr lang="ru-RU" sz="1900" dirty="0" err="1" smtClean="0">
                <a:latin typeface="Times New Roman"/>
                <a:ea typeface="Calibri"/>
                <a:cs typeface="Times New Roman"/>
              </a:rPr>
              <a:t>Вебинары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по вопросам организации инклюзивного образования - </a:t>
            </a:r>
            <a:r>
              <a:rPr lang="ru-RU" sz="1900" b="1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: </a:t>
            </a:r>
          </a:p>
          <a:p>
            <a:pPr marL="0" lvl="0" indent="633413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) БПОУ «</a:t>
            </a:r>
            <a:r>
              <a:rPr lang="ru-RU" sz="1900" dirty="0" err="1">
                <a:latin typeface="Times New Roman"/>
                <a:ea typeface="Calibri"/>
                <a:cs typeface="Times New Roman"/>
              </a:rPr>
              <a:t>Большереченский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 сельскохозяйственный техникум», </a:t>
            </a:r>
          </a:p>
          <a:p>
            <a:pPr marL="0" lvl="0" indent="633413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2) БПОУ «</a:t>
            </a:r>
            <a:r>
              <a:rPr lang="ru-RU" sz="1900" dirty="0" err="1">
                <a:latin typeface="Times New Roman"/>
                <a:ea typeface="Calibri"/>
                <a:cs typeface="Times New Roman"/>
              </a:rPr>
              <a:t>Муромцевский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 техникум механизации сельского хозяйства», </a:t>
            </a:r>
          </a:p>
          <a:p>
            <a:pPr marL="0" lvl="0" indent="633413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3) БПОУ «</a:t>
            </a:r>
            <a:r>
              <a:rPr lang="ru-RU" sz="1900" dirty="0" err="1">
                <a:latin typeface="Times New Roman"/>
                <a:ea typeface="Calibri"/>
                <a:cs typeface="Times New Roman"/>
              </a:rPr>
              <a:t>Тевризский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 техникум», </a:t>
            </a:r>
          </a:p>
          <a:p>
            <a:pPr marL="0" lvl="0" indent="633413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4) БПОУ «Тарский индустриально-педагогический колледж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3.  </a:t>
            </a:r>
            <a:r>
              <a:rPr lang="ru-RU" sz="1900" dirty="0" err="1" smtClean="0">
                <a:latin typeface="Times New Roman"/>
                <a:ea typeface="Calibri"/>
                <a:cs typeface="Times New Roman"/>
              </a:rPr>
              <a:t>Вебинар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по вопросам профориентационной деятельности ПОО лиц с ОВЗ и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инвалидностью: </a:t>
            </a:r>
            <a:endParaRPr lang="ru-RU" sz="19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      1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) БПОУ «</a:t>
            </a:r>
            <a:r>
              <a:rPr lang="ru-RU" sz="1900" dirty="0" err="1">
                <a:latin typeface="Times New Roman"/>
                <a:ea typeface="Calibri"/>
                <a:cs typeface="Times New Roman"/>
              </a:rPr>
              <a:t>Большереченский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 сельскохозяйственный техникум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4.  </a:t>
            </a:r>
            <a:r>
              <a:rPr lang="ru-RU" sz="1900" dirty="0" err="1" smtClean="0">
                <a:latin typeface="Times New Roman"/>
                <a:ea typeface="Calibri"/>
                <a:cs typeface="Times New Roman"/>
              </a:rPr>
              <a:t>Вебинар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по вопросам межведомственного взаимодействия: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           1) БПОУ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«Тарский индустриально-педагогический колледж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».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5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.    Организация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работы творческой группы преподавателей физической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культуры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      ПОО  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региона.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 Состав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группы 16 преподавателей физической культуры ПОО Омской области.</a:t>
            </a:r>
          </a:p>
          <a:p>
            <a:pPr marL="354013" lvl="0" indent="-354013" algn="just">
              <a:lnSpc>
                <a:spcPct val="115000"/>
              </a:lnSpc>
              <a:buNone/>
            </a:pPr>
            <a:r>
              <a:rPr lang="ru-RU" sz="1900" dirty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   </a:t>
            </a: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marL="0" lvl="0" indent="354013" algn="just">
              <a:lnSpc>
                <a:spcPct val="115000"/>
              </a:lnSpc>
              <a:buNone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3169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мероприятия Центра</a:t>
            </a: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45624" cy="4824536"/>
          </a:xfrm>
        </p:spPr>
        <p:txBody>
          <a:bodyPr>
            <a:normAutofit fontScale="92500"/>
          </a:bodyPr>
          <a:lstStyle/>
          <a:p>
            <a:pPr marL="18034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профессионального образования:</a:t>
            </a:r>
          </a:p>
          <a:p>
            <a:pPr marL="546100" indent="-2809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«Организация  инклюзивного образования в условиях профессиональной образовательной организации»,  72 час.</a:t>
            </a:r>
          </a:p>
          <a:p>
            <a:pPr marL="546100" indent="-280988" algn="just">
              <a:lnSpc>
                <a:spcPct val="115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«Методическое сопровождение инклюзивного образования в условиях профессиональной образовательной организации», 22 час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6100" indent="-280988" algn="just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«Психолого-педагогическое сопровождение инклюзивного образования», 16 час.</a:t>
            </a:r>
          </a:p>
          <a:p>
            <a:pPr marL="546100" indent="-280988" algn="just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«Развитие конкурсного движения профессионального мастерства для инвалидов и лиц с ограниченными возможностями здоровья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Abilympics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16 час.</a:t>
            </a:r>
          </a:p>
          <a:p>
            <a:pPr marL="546100" indent="-280988" algn="just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«Основы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экспертирования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регионального этапа Национального чемпионата профессионального мастерства для людей с инвалидностью «Абилимпикс», 20 час.</a:t>
            </a:r>
          </a:p>
          <a:p>
            <a:pPr marL="546100" indent="-280988" algn="just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«Волонтерское сопровождение инклюзивного образования», 16 час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6100" indent="-2809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«Волонтерская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Национального чемпионата конкурсов профессионального мастерства для людей с инвалидностью «Абилимпикс», 24 час.</a:t>
            </a:r>
          </a:p>
          <a:p>
            <a:pPr marL="546100" indent="-280988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 мероприятий и консультационных услуг для различных специалистов, педагогических и руководящих работников профессиональных образовательных 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2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8378807"/>
              </p:ext>
            </p:extLst>
          </p:nvPr>
        </p:nvGraphicFramePr>
        <p:xfrm>
          <a:off x="251520" y="1196752"/>
          <a:ext cx="8424937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611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1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ДПП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(чел.)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 инклюзивного образования в условиях профессиональной образовательной организации,  72 час.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8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Методическое сопровождение инклюзивного образования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условиях профессиональной образовательной организации, 22 час.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Психолого-педагогическое сопровождение инклюзивного образования, 16 час.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конкурсного движения профессионального мастерства для инвалидов и лиц с ограниченными возможностями здоровья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Abilympics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16 час.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Волонтерское сопровождение инклюзивного образования, 16 час.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Волонтерская программа Национального чемпионата конкурсов профессионального мастерства для людей с инвалидностью «Абилимпикс, 24 час.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Содержательно-методические и технологические основы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экспертирования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конкурсов профессионального мастерства людей с инвалидностью, 72 час.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7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856984" cy="1570186"/>
          </a:xfrm>
        </p:spPr>
        <p:txBody>
          <a:bodyPr>
            <a:normAutofit/>
          </a:bodyPr>
          <a:lstStyle/>
          <a:p>
            <a:r>
              <a:rPr lang="ru-RU" sz="22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руководящих и педагогических работников ПОО Омской области по вопросам инклюзивного </a:t>
            </a:r>
            <a:r>
              <a:rPr lang="ru-RU" sz="22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(период ноябрь 2017 – январь 2019)</a:t>
            </a:r>
            <a:endParaRPr lang="ru-RU" sz="22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6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7473235"/>
              </p:ext>
            </p:extLst>
          </p:nvPr>
        </p:nvGraphicFramePr>
        <p:xfrm>
          <a:off x="323528" y="1052736"/>
          <a:ext cx="8424937" cy="5130538"/>
        </p:xfrm>
        <a:graphic>
          <a:graphicData uri="http://schemas.openxmlformats.org/drawingml/2006/table">
            <a:tbl>
              <a:tblPr firstRow="1" firstCol="1" bandRow="1"/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Профессиональная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Программа ДПП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(чел.)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rowSpan="3"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БПОУ ОО «Омский аграрно-технологический колледж»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сопровождение инклюзивного образования в условиях профессиональной образовательной организации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Развитие конкурсного движения профессионального мастерства для инвалидов и лиц с ограниченными возможностями здоровья «Абилимпикс»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Волонтерское сопровождение инклюзивного образования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34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БПОУ ОО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«Омский строительный колледж»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 инклюзивного образования в условиях профессиональной образовательной организации,  72 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1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БПОУ ОО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Исилькульский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профессионально-педагогический колледж»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Методическое сопровождение инклюзивного образования в условиях профессиональной образовательной организации, 22 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4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БПОУ ОО «Омский государственный колледж  управления и профессиональных технологий»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Психолого-педагогическое сопровождение инклюзивного образования, 16 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01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БПОУ ОО 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Муромцевский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техникум механизации сельского хозяйства»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 инклюзивного образования в условиях профессиональной образовательной организации,  72 час.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34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БПОУ ОО «</a:t>
                      </a:r>
                      <a:r>
                        <a:rPr lang="ru-RU" sz="1600" dirty="0" err="1" smtClean="0">
                          <a:effectLst/>
                          <a:latin typeface="Times New Roman"/>
                          <a:ea typeface="Calibri"/>
                        </a:rPr>
                        <a:t>Усть-Заостровский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 сельскохозяйственный техникум»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 инклюзивного образования в условиях профессиональной образовательной организации,  72 час.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51311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курсы повышения квалификации</a:t>
            </a: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8077050"/>
              </p:ext>
            </p:extLst>
          </p:nvPr>
        </p:nvGraphicFramePr>
        <p:xfrm>
          <a:off x="539552" y="1328366"/>
          <a:ext cx="8229600" cy="5436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9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79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страницы раздела сайта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«Центр инклюзивного профессионального образования»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материалов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09538" marR="0" lvl="0" indent="-109538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2DA2BF"/>
                        </a:buClr>
                        <a:buSzPct val="68000"/>
                        <a:buFont typeface="Wingdings 3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Нормативные документы, федеральный уровень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Нормативные документы, региональный, локальный уровень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Методическое сопровождение, федеральный уровень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Методическое сопровождение, базовый центр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Психолого-педагогическое сопровождение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Информационное сопровождение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Профориентационная работа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Публикации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Фотогалерея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Приложения / полезные ссылки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Видеофильмы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Книга отзывов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11252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и методическое обеспечение профессиональных образовательных организаций по вопросам инклюзии</a:t>
            </a:r>
          </a:p>
        </p:txBody>
      </p:sp>
    </p:spTree>
    <p:extLst>
      <p:ext uri="{BB962C8B-B14F-4D97-AF65-F5344CB8AC3E}">
        <p14:creationId xmlns:p14="http://schemas.microsoft.com/office/powerpoint/2010/main" xmlns="" val="28631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специальных условий для индивидуального сопровождения лиц с инвалидностью, с ограниченными возможностями здоровья в образовательном процессе.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Особенности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учета лиц с инвалидностью, с ограниченными возможностями здоровья в профессиональных образовательных организациях.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Особенности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организации приемной кампании для лиц с инвалидностью, с ограниченными возможностями здоровья.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Особенности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реализации образовательного процесса для обучающихся с нарушением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слуха (в печати)</a:t>
            </a: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Особенности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реализации образовательного процесса  для обучающихся с нарушением 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интеллекта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(в печати)</a:t>
            </a: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Особенности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реализации образовательного процесса  для обучающихся с нарушением 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зрения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(в печати)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Предложения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по включению в Программу развития профессиональной образовательной организации раздела «Организация инклюзивного образования». 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Концепция профориентационной лаборатории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Адаптированная образовательная программа по специальностям/профессиям – 10</a:t>
            </a: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Пакет материалов для сотрудников административно-хозяйственной части – 5</a:t>
            </a:r>
          </a:p>
          <a:p>
            <a:pPr marL="265113" indent="-265113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265113" indent="-265113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endParaRPr lang="ru-RU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8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материалов </a:t>
            </a:r>
            <a:r>
              <a:rPr lang="ru-RU" sz="28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 комплексного </a:t>
            </a:r>
            <a:br>
              <a:rPr lang="ru-RU" sz="28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инклюзивного образовательного </a:t>
            </a:r>
            <a:r>
              <a:rPr lang="ru-RU" sz="28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учебно-планирующей документации </a:t>
            </a:r>
            <a:r>
              <a:rPr lang="ru-RU" sz="28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мероприятий – 9</a:t>
            </a:r>
          </a:p>
          <a:p>
            <a:pPr marL="109728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Количество участников – 196</a:t>
            </a:r>
          </a:p>
          <a:p>
            <a:pPr marL="354013" indent="-244475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Издан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материалов деловой программы Регионального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чемпионата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«Абилимпикс-2017»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Количество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Clr>
                <a:srgbClr val="2DA2BF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Количество участников –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394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5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еловая программа Региональных Чемпионатов конкурсов профессионального мастерства среди людей с инвалидностью «Абилимпикс»</a:t>
            </a:r>
            <a:endParaRPr lang="ru-RU" sz="2500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ФОТО\Абилимпикс 2018 Деловая программа\DSC_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2989553" cy="19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\Абилимпикс 2018 Деловая программа\20181101_101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187978" cy="16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93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5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Министерства образования Омской области от 12.07.2016 № 2141 «Об определении базовой профессиональной образовательной организации, обеспечивающей поддержку региональной системы инклюзивного среднего профессионального образования Омской области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algn="ctr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БПОУ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 «Омский колледж профессиональных технологий» определён базовой профессиональной образовательной организацией, обеспечивающей поддержку региональной системы инклюзивного среднего профессионального образования Омской области.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81328"/>
            <a:ext cx="8186766" cy="509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 проведения: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12.04.2018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(соучредители) конференции: </a:t>
            </a:r>
          </a:p>
          <a:p>
            <a:pPr marL="0" indent="354013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БОУ ДПО «Институт развития образования Омской области»  </a:t>
            </a:r>
          </a:p>
          <a:p>
            <a:pPr marL="0" indent="354013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БПОУ ОО «Омский колледж профессиональных технологий».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12.04.2019 г. - Межрегиональная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онлайн-конференция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соучредительстве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 ГАОУ ВО МГПУ «Институт специального образования и комплексной реабилитации»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регионов Сибирского округа и коллег из Омской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24136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b="1" i="1" u="sng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i="1" u="sng" dirty="0" smtClean="0">
                <a:latin typeface="Times New Roman"/>
                <a:ea typeface="Calibri"/>
                <a:cs typeface="Times New Roman"/>
              </a:rPr>
            </a:b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Межрегиональная </a:t>
            </a: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научно-практическая конференция «Инклюзия в профессиональном образовании: 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теория </a:t>
            </a: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и практика, опыт и результаты</a:t>
            </a:r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i="1" u="sng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2800" b="1" i="1" u="sng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ФОТО\НПК инклюзия 12.04.18\775A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714620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НПК инклюзия 12.04.18\775A0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643182"/>
            <a:ext cx="302433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43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служба занятости населения Омской области;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 ОО «Центр занятости населения города Омска»;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Омска и Омской области: «Планета друзей», «Дети ангелы»;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«Центр профессиональной ориентации и психологической поддержки населения»;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«Адаптивная школа – интернат № 14»;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«Адаптивная школа – интернат № 15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 – 10</a:t>
            </a:r>
          </a:p>
          <a:p>
            <a:pPr marL="109728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– 214</a:t>
            </a:r>
          </a:p>
          <a:p>
            <a:pPr marL="354013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инвалидностью и ОВЗ, принявших участие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- 86</a:t>
            </a:r>
          </a:p>
          <a:p>
            <a:pPr marL="354013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педагогов, принявших участие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– 120</a:t>
            </a:r>
          </a:p>
          <a:p>
            <a:pPr marL="354013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родителей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принявших участие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 - 8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i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и профориентация</a:t>
            </a:r>
            <a:endParaRPr lang="ru-RU" sz="250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01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реабилитационных мероприятий: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нормализации эмоционального состояния,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повышения стрессоустойчивости,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совершенствованию осознанности,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усиления силы контроля эмоций,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восстановления работоспособности,</a:t>
            </a:r>
          </a:p>
          <a:p>
            <a:pPr marL="354013" indent="-354013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навыков толерантного общения и эффективного взаимодействия между обучающимися,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эмоционального фона группы,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сплоченности в учебной группе,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развитие коммуникативных умений.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23169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800" b="1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реабилитационных мероприятий в рамках инклюзивного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371595"/>
              </p:ext>
            </p:extLst>
          </p:nvPr>
        </p:nvGraphicFramePr>
        <p:xfrm>
          <a:off x="1187624" y="4221088"/>
          <a:ext cx="6696743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681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32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2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Сеанс в сенсорной комнате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Сеанс 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кинотерапии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Тренинг «Будь толерантным»  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Индивидуальнная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консультация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200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0176231"/>
              </p:ext>
            </p:extLst>
          </p:nvPr>
        </p:nvGraphicFramePr>
        <p:xfrm>
          <a:off x="500034" y="1643050"/>
          <a:ext cx="8229600" cy="4710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78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Научно-практическая конференция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межрегиональный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Проектно-аналитическая сессия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Круглый стол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Форум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Научно-практический семинар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региональный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Конгресс-выставка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Международный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Публикация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Всероссийский, региональный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500" i="1" u="sng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Участие </a:t>
            </a:r>
            <a:r>
              <a:rPr lang="ru-RU" sz="2500" i="1" u="sng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2500" i="1" u="sng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2500" i="1" u="sng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в конференциях,  </a:t>
            </a:r>
            <a:r>
              <a:rPr lang="ru-RU" sz="2500" i="1" u="sng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конкурсах, выставках, </a:t>
            </a:r>
            <a:r>
              <a:rPr lang="ru-RU" sz="2500" i="1" u="sng" dirty="0" smtClean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форумах (</a:t>
            </a:r>
            <a:r>
              <a:rPr lang="ru-RU" sz="2500" i="1" u="sng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трансляция опыта</a:t>
            </a:r>
            <a:r>
              <a:rPr lang="ru-RU" sz="2500" dirty="0">
                <a:solidFill>
                  <a:prstClr val="black"/>
                </a:solidFill>
                <a:effectLst/>
                <a:latin typeface="Times New Roman"/>
                <a:ea typeface="Calibri"/>
                <a:cs typeface="Times New Roman"/>
              </a:rPr>
              <a:t>)</a:t>
            </a:r>
            <a:r>
              <a:rPr lang="ru-RU" sz="2500" b="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500" b="0" dirty="0">
                <a:solidFill>
                  <a:prstClr val="black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406188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2912122"/>
              </p:ext>
            </p:extLst>
          </p:nvPr>
        </p:nvGraphicFramePr>
        <p:xfrm>
          <a:off x="467544" y="836712"/>
          <a:ext cx="8229600" cy="5844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75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Наличие плана по вопросам организации инклюзивного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  ПОО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Программе развития ПОО раздела «Организация инклюзивного образования»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  ПОО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обучающихся с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инвалидностью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лиц с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ОВЗ,</a:t>
                      </a:r>
                      <a:r>
                        <a:rPr lang="ru-RU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них: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724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инвалидностью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ограниченными возможностями здоровья, из них: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 с инвалидностью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лиц с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трудоустроенных выпускников с инвалидностью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ОВЗ, 2017 г.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программ, по которым обучаются студенты с инвалидностью, с ОВЗ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адаптированных образовательных программ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ПОО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паспорта доступности инфраструктуры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локального акта об организации инклюзивного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локального акта о порядке проведения и объеме подготовки по дисциплине «Физическая культура» для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инвалидов</a:t>
                      </a:r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лиц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ОВЗ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программы содействия трудоустройству выпускников из числа инвалидов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sz="2500" i="1" u="sng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Отчет региональной системы инклюзивного СПО Омской области за 2017-2018 уч. </a:t>
            </a:r>
            <a:r>
              <a:rPr lang="ru-RU" sz="2500" i="1" u="sng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0515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Омск-73, ул. Дианова, 33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(3812) 74-93-46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Угрюмов Сергей Викторович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429000"/>
            <a:ext cx="4176464" cy="2383374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Web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-сайт: 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www.omkpt.ru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/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\Красивый колледж\IMG_1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418" y="2420888"/>
            <a:ext cx="3867576" cy="2866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Содержимое 4" descr="лого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430008"/>
            <a:ext cx="1440161" cy="12701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43368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Бюджетное профессиональное образовательное учреждение 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Омской области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«Омский колледж профессиональных технологий»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6829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428868"/>
            <a:ext cx="8429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/>
              <a:t>Целью</a:t>
            </a:r>
            <a:r>
              <a:rPr lang="ru-RU" sz="2400" b="1" dirty="0" smtClean="0"/>
              <a:t> </a:t>
            </a:r>
            <a:r>
              <a:rPr lang="ru-RU" sz="2400" dirty="0" smtClean="0"/>
              <a:t>деятельности колледжа, как БПОО, является обеспечение поддержки региональной системы инклюзивного профессионального образования инвалидов в рамках Государственной программы Российской Федерации «Доступная среда».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45624" cy="5472608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инвалидов и лиц с ОВЗ по востребованным и перспективным для экономики региона профессиям и специальностям по адаптированным образовательным программам СПО (по одной или нескольким нозологиям), программам профессионального обучения, дополнительным профессиональным программам;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реализация образовательных программ СПО для инвалидов и лиц с ОВЗ с использованием сетевой формы;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предоставление для коллективного пользования специальных информационных и технических средств, дистанционных образовательных технологий, учебно-методических материалов;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квалификации, в том числе в форме стажировок, педагогических работников профессиональных образовательных организаций Омской области;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консультаций инвалидов и лиц с ОВЗ, их родителей (законных представителей) по вопросам получения СПО, в том числе с проведением профессиональной диагностики.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БПОО:</a:t>
            </a: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5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357299"/>
            <a:ext cx="8215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/>
              <a:t>Доступная архитектурная среда</a:t>
            </a:r>
          </a:p>
          <a:p>
            <a:pPr algn="ctr"/>
            <a:endParaRPr lang="ru-RU" sz="2400" b="1" i="1" dirty="0" smtClean="0"/>
          </a:p>
          <a:p>
            <a:pPr algn="ctr"/>
            <a:endParaRPr lang="ru-RU" sz="2400" b="1" i="1" dirty="0" smtClean="0"/>
          </a:p>
          <a:p>
            <a:pPr algn="ctr"/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  <p:pic>
        <p:nvPicPr>
          <p:cNvPr id="7" name="Рисунок 6" descr="\\192.168.183.200\share\Горшков Н.И\Материальная база 7.6.17\775A0185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31432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\\192.168.183.200\share\Горшков Н.И\ФОТО, ПАНДУСЫ, 6.6.17\775A0144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071678"/>
            <a:ext cx="31242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192.168.183.200\share\ЛИХАЧЕВ не удалять  2016\Фото. Перила\P1010045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429132"/>
            <a:ext cx="30289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\\192.168.183.200\share\Горшков Н.И\от Сердюковой\Фото Доступная среда\Фото Доступной Среды\IMG_7648.JPG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429132"/>
            <a:ext cx="3143250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1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/>
              <a:t>Доступная архитектурная среда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  <p:pic>
        <p:nvPicPr>
          <p:cNvPr id="10" name="Рисунок 9" descr="\\192.168.183.200\share\Горшков Н.И\от Сердюковой\Фото Доступная среда\102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13372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\\192.168.183.200\share\Горшков Н.И\от Сердюковой\Фото Доступная среда\222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000240"/>
            <a:ext cx="305752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\\192.168.183.200\share\Горшков Н.И\ФОТО. ПАНДУСЫ и ЗАЛЫ 7.6.17\775A0215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500570"/>
            <a:ext cx="2428892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\\192.168.183.200\share\Горшков Н.И\ФОТО. ПАНДУСЫ и ЗАЛЫ 7.6.17\775A0205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2571768" cy="20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\\192.168.183.200\share\Горшков Н.И\Инклюзия\ФОТО Рабочие места 21.02.17\IMG_1637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500570"/>
            <a:ext cx="2786082" cy="200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1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/>
              <a:t>Доступная архитектурная среда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  <p:pic>
        <p:nvPicPr>
          <p:cNvPr id="7" name="Рисунок 6" descr="\\192.168.183.200\share\Горшков Н.И\ФОТО. ПАНДУСЫ и ЗАЛЫ 7.6.17\775A0222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2952750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\\192.168.183.200\share\Горшков Н.И\Инклюзия\Фото Доступная среда\Фото Доступной Среды\IMG_0668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572008"/>
            <a:ext cx="2743198" cy="2057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\\192.168.183.200\share\Горшков Н.И\ФОТО. 17 кабинет.13.06\775A0288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71678"/>
            <a:ext cx="31242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\\192.168.183.200\share\Горшков Н.И\ФОТО. ПАНДУСЫ и ЗАЛЫ 7.6.17\775A0252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714620"/>
            <a:ext cx="2576520" cy="178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\\192.168.183.200\share\Горшков Н.И\от Сердюковой\ФОТО доступная среда 2\столовая\IMG_7709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429132"/>
            <a:ext cx="3057525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428604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Бюджетное профессиональное образовательное учреждение Омской области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«Омский колледж профессиональных технологий»</a:t>
            </a:r>
            <a:endParaRPr lang="ru-RU" dirty="0">
              <a:solidFill>
                <a:prstClr val="black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5"/>
            <a:ext cx="8429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i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/>
              <a:t>Доступная архитектурная среда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453"/>
            <a:ext cx="1318944" cy="1237159"/>
          </a:xfrm>
          <a:prstGeom prst="rect">
            <a:avLst/>
          </a:prstGeom>
          <a:noFill/>
        </p:spPr>
      </p:pic>
      <p:pic>
        <p:nvPicPr>
          <p:cNvPr id="7" name="Рисунок 6" descr="\\192.168.183.200\share\Горшков Н.И\от Сердюковой\Фото Доступная среда\Фото Доступной Среды\IMG_7680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303847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\\192.168.183.200\share\Горшков Н.И\Материальная база 7.6.17\775A0178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43570" y="4357694"/>
            <a:ext cx="30575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192.168.183.200\share\Горшков Н.И\ФОТО. ПАНДУСЫ и ЗАЛЫ 7.6.17\775A0200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00240"/>
            <a:ext cx="30956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MG_1644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500570"/>
            <a:ext cx="2876550" cy="225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3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76244"/>
            <a:ext cx="8445624" cy="450102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Формирование нормативно-правовой базы.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Участие в конкурсах, выставках, форумах, конференциях (трансляция опыта).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Организация и проведение на базе колледжа конкурсов, выставок, форумов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вебинаров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конференций (трансляция опыта).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Разработка учебно-планирующей документации, материалов для организации  комплексного сопровождения инклюзивного образовательного процесса.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Посещение и анализ занятий.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Организация и проведение реабилитационных мероприятий в рамках инклюзивного образования.</a:t>
            </a:r>
            <a:endParaRPr lang="ru-RU" sz="20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Повышение квалификации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сотрудников.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БПОО</a:t>
            </a:r>
            <a:endParaRPr lang="ru-RU" sz="2800" b="1" i="1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1749</Words>
  <Application>Microsoft Office PowerPoint</Application>
  <PresentationFormat>Экран (4:3)</PresentationFormat>
  <Paragraphs>354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Слайд 1</vt:lpstr>
      <vt:lpstr>Слайд 2</vt:lpstr>
      <vt:lpstr>Слайд 3</vt:lpstr>
      <vt:lpstr>Задачи БПОО:</vt:lpstr>
      <vt:lpstr>Слайд 5</vt:lpstr>
      <vt:lpstr>Слайд 6</vt:lpstr>
      <vt:lpstr>Слайд 7</vt:lpstr>
      <vt:lpstr>Слайд 8</vt:lpstr>
      <vt:lpstr>Направления деятельности БПОО</vt:lpstr>
      <vt:lpstr>Проведение исследований по проблемам инклюзии среди специалистов, педагогических и руководящих работников профессиональных образовательных организаций для изучения профессиональных затруднений и построения эффективной системы повышения квалификации. </vt:lpstr>
      <vt:lpstr>Участие в психолого-педагогическом исследовании</vt:lpstr>
      <vt:lpstr>24 декабря 2017 года – открытие Центра инклюзивного профессионального образования как структурного подразделения Омского колледжа профтехнологий</vt:lpstr>
      <vt:lpstr>Обучающие мероприятия Центра</vt:lpstr>
      <vt:lpstr>Организация обучающих мероприятий и консультационных услуг для различных специалистов, педагогических и руководящих работников профессиональных образовательных организаций</vt:lpstr>
      <vt:lpstr>Повышение квалификации руководящих и педагогических работников ПОО Омской области по вопросам инклюзивного образования (период ноябрь 2017 – январь 2019)</vt:lpstr>
      <vt:lpstr>Выездные курсы повышения квалификации</vt:lpstr>
      <vt:lpstr> Информационное сопровождение и методическое обеспечение профессиональных образовательных организаций по вопросам инклюзии</vt:lpstr>
      <vt:lpstr> Разработка материалов для организации  комплексного  сопровождения инклюзивного образовательного процесса, учебно-планирующей документации  </vt:lpstr>
      <vt:lpstr>Деловая программа Региональных Чемпионатов конкурсов профессионального мастерства среди людей с инвалидностью «Абилимпикс»</vt:lpstr>
      <vt:lpstr> Межрегиональная научно-практическая конференция «Инклюзия в профессиональном образовании:  теория и практика, опыт и результаты» </vt:lpstr>
      <vt:lpstr>Межведомственное взаимодействие и профориентация</vt:lpstr>
      <vt:lpstr>Организация и проведение реабилитационных мероприятий в рамках инклюзивного образования</vt:lpstr>
      <vt:lpstr>Участие  в конференциях,  конкурсах, выставках, форумах (трансляция опыта) </vt:lpstr>
      <vt:lpstr>Отчет региональной системы инклюзивного СПО Омской области за 2017-2018 уч. год</vt:lpstr>
      <vt:lpstr>Адрес: г. Омск-73, ул. Дианова, 33 тел./факс: (3812) 74-93-46 Директор: Угрюмов Сергей Викторович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Деятельность центра инклюзивного профессионального образования   2017-2018 учебный год </dc:title>
  <dc:creator>user</dc:creator>
  <cp:lastModifiedBy>Пользователь</cp:lastModifiedBy>
  <cp:revision>104</cp:revision>
  <cp:lastPrinted>2019-02-07T10:51:17Z</cp:lastPrinted>
  <dcterms:created xsi:type="dcterms:W3CDTF">2018-06-18T02:52:16Z</dcterms:created>
  <dcterms:modified xsi:type="dcterms:W3CDTF">2019-04-15T10:07:59Z</dcterms:modified>
</cp:coreProperties>
</file>