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64" r:id="rId2"/>
    <p:sldId id="261" r:id="rId3"/>
    <p:sldId id="257" r:id="rId4"/>
    <p:sldId id="259" r:id="rId5"/>
    <p:sldId id="256" r:id="rId6"/>
  </p:sldIdLst>
  <p:sldSz cx="11522075" cy="864076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32" y="90"/>
      </p:cViewPr>
      <p:guideLst>
        <p:guide orient="horz" pos="2722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Масштаб деятельности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Общества инвалидов</c:v>
                </c:pt>
                <c:pt idx="1">
                  <c:v>Общественные организации, благотворительные фонды</c:v>
                </c:pt>
                <c:pt idx="2">
                  <c:v>Государственные учреждения</c:v>
                </c:pt>
                <c:pt idx="3">
                  <c:v>Профессиональные образовательные организации РХ </c:v>
                </c:pt>
                <c:pt idx="4">
                  <c:v>Базовые профессиональные образовательные организации РФ </c:v>
                </c:pt>
                <c:pt idx="5">
                  <c:v>Основные общеобразовательные школы РХ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Общества инвалидов</c:v>
                </c:pt>
                <c:pt idx="1">
                  <c:v>Общественные организации, благотворительные фонды</c:v>
                </c:pt>
                <c:pt idx="2">
                  <c:v>Государственные учреждения</c:v>
                </c:pt>
                <c:pt idx="3">
                  <c:v>Профессиональные образовательные организации РХ </c:v>
                </c:pt>
                <c:pt idx="4">
                  <c:v>Базовые профессиональные образовательные организации РФ </c:v>
                </c:pt>
                <c:pt idx="5">
                  <c:v>Основные общеобразовательные школы РХ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Общества инвалидов</c:v>
                </c:pt>
                <c:pt idx="1">
                  <c:v>Общественные организации, благотворительные фонды</c:v>
                </c:pt>
                <c:pt idx="2">
                  <c:v>Государственные учреждения</c:v>
                </c:pt>
                <c:pt idx="3">
                  <c:v>Профессиональные образовательные организации РХ </c:v>
                </c:pt>
                <c:pt idx="4">
                  <c:v>Базовые профессиональные образовательные организации РФ </c:v>
                </c:pt>
                <c:pt idx="5">
                  <c:v>Основные общеобразовательные школы РХ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260" y="1416856"/>
            <a:ext cx="8641556" cy="3008266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4538401"/>
            <a:ext cx="8641556" cy="208618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6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7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5" y="454040"/>
            <a:ext cx="2484447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3" y="454040"/>
            <a:ext cx="7309316" cy="732264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4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1" y="2157574"/>
            <a:ext cx="9937790" cy="3592390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1" y="5736108"/>
            <a:ext cx="9937790" cy="1890166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7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689" y="2304204"/>
            <a:ext cx="4896882" cy="54824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0" y="2304204"/>
            <a:ext cx="4896882" cy="54824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8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689" y="2119054"/>
            <a:ext cx="4872878" cy="104034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8689" y="3159398"/>
            <a:ext cx="4872878" cy="46372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1" y="2119055"/>
            <a:ext cx="4896883" cy="104034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1" y="3159398"/>
            <a:ext cx="4896883" cy="46372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1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7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9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23" y="576052"/>
            <a:ext cx="3715869" cy="2016174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882" y="1248110"/>
            <a:ext cx="5833050" cy="61445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023" y="2592228"/>
            <a:ext cx="3715869" cy="480042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8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023" y="576051"/>
            <a:ext cx="3715869" cy="2016178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96882" y="1248110"/>
            <a:ext cx="5833050" cy="6144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023" y="2592229"/>
            <a:ext cx="3715869" cy="480042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689" y="460841"/>
            <a:ext cx="9937790" cy="1670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689" y="2304204"/>
            <a:ext cx="9937790" cy="5482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3" y="8008708"/>
            <a:ext cx="259246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8" y="8008708"/>
            <a:ext cx="388870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4012" y="8008708"/>
            <a:ext cx="259246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1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1522075" cy="8640763"/>
            <a:chOff x="-1" y="0"/>
            <a:chExt cx="9144001" cy="6858000"/>
          </a:xfrm>
        </p:grpSpPr>
        <p:pic>
          <p:nvPicPr>
            <p:cNvPr id="3" name="Picture 2" descr="D:\ИРИНА\МУРАВЬЕВА\МУРАВЬЕВА мои документы\РИСУНКИ\фон\514154_html_m5f24289a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23075" y="0"/>
              <a:ext cx="4920925" cy="6858000"/>
            </a:xfrm>
            <a:prstGeom prst="rect">
              <a:avLst/>
            </a:prstGeom>
            <a:noFill/>
          </p:spPr>
        </p:pic>
        <p:pic>
          <p:nvPicPr>
            <p:cNvPr id="4" name="Picture 2" descr="D:\ИРИНА\МУРАВЬЕВА\МУРАВЬЕВА мои документы\РИСУНКИ\фон\514154_html_m5f24289a.png"/>
            <p:cNvPicPr>
              <a:picLocks noChangeAspect="1" noChangeArrowheads="1"/>
            </p:cNvPicPr>
            <p:nvPr/>
          </p:nvPicPr>
          <p:blipFill>
            <a:blip r:embed="rId2"/>
            <a:srcRect r="49190"/>
            <a:stretch>
              <a:fillRect/>
            </a:stretch>
          </p:blipFill>
          <p:spPr bwMode="auto">
            <a:xfrm flipH="1">
              <a:off x="-1" y="0"/>
              <a:ext cx="4357685" cy="6858000"/>
            </a:xfrm>
            <a:prstGeom prst="rect">
              <a:avLst/>
            </a:prstGeom>
            <a:noFill/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9435" y="1024431"/>
            <a:ext cx="89653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Приказ Министерства образования и науки Республики Хакасия от 22.12.2015 №100-1585 </a:t>
            </a:r>
          </a:p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Региональная инновационная площадка </a:t>
            </a:r>
          </a:p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«Создание  и организация</a:t>
            </a:r>
          </a:p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Ресурсного центра инклюзивного профессионального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образования Республики Хакасия </a:t>
            </a:r>
          </a:p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для инвалидов и лиц с ограниченными возможностями здоровья»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4997" y="5957448"/>
            <a:ext cx="105073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формирование и развитие системы инклюзивного профессионального образования в Республике Хакасия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996" y="0"/>
            <a:ext cx="11068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Государственное бюджетное профессиональное образовательное учреждение Республики Хакасия 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Хакасский колледж профессиональных технологий, экономики и сервиса»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6442" y="4637767"/>
            <a:ext cx="9915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Базовая профессиональная образовательная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организация Республики Хакасия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996" y="0"/>
            <a:ext cx="11068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Государственное бюджетное профессиональное образовательное учреждение Республики Хакасия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Хакасский колледж профессиональных технологий, экономики и сервиса»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39598992"/>
              </p:ext>
            </p:extLst>
          </p:nvPr>
        </p:nvGraphicFramePr>
        <p:xfrm>
          <a:off x="1270818" y="659233"/>
          <a:ext cx="9086341" cy="798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0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353100" y="576635"/>
            <a:ext cx="3622055" cy="11016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Профессиональные образовательные организации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7353099" y="4502859"/>
            <a:ext cx="3622056" cy="11016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Общества инвалидов, общественные организации, благотворительные фонды</a:t>
            </a:r>
            <a:endParaRPr lang="ru-RU" sz="1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7319632" y="6387172"/>
            <a:ext cx="3622056" cy="11016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Работодатели </a:t>
            </a:r>
            <a:endParaRPr lang="ru-RU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353099" y="2493549"/>
            <a:ext cx="3622056" cy="110168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общеобразовательные школы 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879894" y="375627"/>
            <a:ext cx="3887638" cy="8971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Профориентация и трудоустройство 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879894" y="1987218"/>
            <a:ext cx="3887638" cy="8971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Материально-техническое обеспечение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879894" y="3693903"/>
            <a:ext cx="3921106" cy="8971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Разработка и внедрение АОП СПО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879894" y="5359998"/>
            <a:ext cx="3921106" cy="8971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Формирование необходимых компетенций у педагогов</a:t>
            </a: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879894" y="6938016"/>
            <a:ext cx="3887638" cy="8971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Формирование социокультурной среды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867936" y="940003"/>
            <a:ext cx="2384760" cy="599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835786" y="972838"/>
            <a:ext cx="2483846" cy="1376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67936" y="2381698"/>
            <a:ext cx="2451696" cy="66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34467" y="2425769"/>
            <a:ext cx="2418229" cy="2627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01000" y="863095"/>
            <a:ext cx="2552099" cy="1854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867936" y="771878"/>
            <a:ext cx="2518631" cy="91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889619" y="947642"/>
            <a:ext cx="2430013" cy="3643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865397" y="2447530"/>
            <a:ext cx="2387299" cy="4650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V="1">
            <a:off x="4889620" y="1256131"/>
            <a:ext cx="2395226" cy="2901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4889620" y="3165977"/>
            <a:ext cx="2363076" cy="961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889620" y="4190617"/>
            <a:ext cx="2439256" cy="2313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4849743" y="3240996"/>
            <a:ext cx="2402953" cy="2547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1" idx="3"/>
          </p:cNvCxnSpPr>
          <p:nvPr/>
        </p:nvCxnSpPr>
        <p:spPr>
          <a:xfrm flipV="1">
            <a:off x="4801000" y="5250308"/>
            <a:ext cx="2451696" cy="558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1" idx="3"/>
          </p:cNvCxnSpPr>
          <p:nvPr/>
        </p:nvCxnSpPr>
        <p:spPr>
          <a:xfrm flipV="1">
            <a:off x="4801000" y="1482704"/>
            <a:ext cx="2451696" cy="4325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с двумя усеченными противолежащими углами 78"/>
          <p:cNvSpPr/>
          <p:nvPr/>
        </p:nvSpPr>
        <p:spPr>
          <a:xfrm>
            <a:off x="258792" y="576635"/>
            <a:ext cx="414068" cy="7066369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</a:t>
            </a:r>
            <a:r>
              <a:rPr lang="ru-RU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ПОО</a:t>
            </a:r>
            <a:endParaRPr lang="ru-RU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flipV="1">
            <a:off x="4801000" y="1688650"/>
            <a:ext cx="2585567" cy="5514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V="1">
            <a:off x="4801000" y="3693903"/>
            <a:ext cx="2755740" cy="357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4784266" y="5590232"/>
            <a:ext cx="2495867" cy="1716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4849743" y="7266484"/>
            <a:ext cx="2402953" cy="22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732207" y="1127478"/>
            <a:ext cx="295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endCxn id="9" idx="1"/>
          </p:cNvCxnSpPr>
          <p:nvPr/>
        </p:nvCxnSpPr>
        <p:spPr>
          <a:xfrm flipV="1">
            <a:off x="672860" y="2435792"/>
            <a:ext cx="207034" cy="11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672860" y="3693903"/>
            <a:ext cx="207034" cy="170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endCxn id="11" idx="1"/>
          </p:cNvCxnSpPr>
          <p:nvPr/>
        </p:nvCxnSpPr>
        <p:spPr>
          <a:xfrm>
            <a:off x="672860" y="5808572"/>
            <a:ext cx="207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672860" y="7203386"/>
            <a:ext cx="207034" cy="63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7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47756"/>
              </p:ext>
            </p:extLst>
          </p:nvPr>
        </p:nvGraphicFramePr>
        <p:xfrm>
          <a:off x="256903" y="135543"/>
          <a:ext cx="11265172" cy="81804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2390"/>
                <a:gridCol w="1010397"/>
                <a:gridCol w="1395944"/>
                <a:gridCol w="1050282"/>
                <a:gridCol w="1196523"/>
                <a:gridCol w="1156639"/>
                <a:gridCol w="1162892"/>
                <a:gridCol w="1181859"/>
                <a:gridCol w="1368246"/>
              </a:tblGrid>
              <a:tr h="3234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 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абитуриентов инвалидов и лиц с 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слуха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зрения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ОДА НК</a:t>
                      </a:r>
                      <a:r>
                        <a:rPr lang="ru-RU" sz="12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ОДА ВК</a:t>
                      </a:r>
                      <a:r>
                        <a:rPr lang="ru-RU" sz="12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 anchor="ctr"/>
                </a:tc>
              </a:tr>
              <a:tr h="30914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Повар, кондитер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43.01.09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</a:tr>
              <a:tr h="618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Кондитер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</a:t>
                      </a:r>
                      <a:r>
                        <a:rPr lang="ru-RU" sz="18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</a:tr>
              <a:tr h="927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Садово-парковое и ландшафтное строительство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35.02.12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 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endParaRPr lang="ru-RU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</a:t>
                      </a:r>
                      <a:r>
                        <a:rPr lang="ru-RU" sz="18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</a:tr>
              <a:tr h="1545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Документационное обеспечение управления и архивоведение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46.02.01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</a:t>
                      </a:r>
                      <a:r>
                        <a:rPr lang="ru-RU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документационному обеспечению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управления,  архивист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2 степени</a:t>
                      </a:r>
                      <a:r>
                        <a:rPr lang="ru-RU" sz="18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степени</a:t>
                      </a:r>
                      <a:r>
                        <a:rPr lang="ru-RU" sz="18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допускается </a:t>
                      </a:r>
                      <a:r>
                        <a:rPr lang="ru-RU" sz="18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искл.</a:t>
                      </a: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применением ДО</a:t>
                      </a:r>
                      <a:r>
                        <a:rPr lang="ru-RU" sz="1800" b="1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43" marR="40143" marT="0" marB="0"/>
                </a:tc>
              </a:tr>
              <a:tr h="1039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в компьютерных системах</a:t>
                      </a: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09.02.03  </a:t>
                      </a: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Техник-программист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12365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 </a:t>
                      </a: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общестроительных работ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08.01.08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Штукатур, маляр строительный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степени</a:t>
                      </a:r>
                      <a:r>
                        <a:rPr lang="ru-RU" sz="1800" b="1" baseline="30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18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1731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допускается искл. с</a:t>
                      </a:r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применением ДО</a:t>
                      </a:r>
                      <a:r>
                        <a:rPr lang="ru-RU" sz="1800" b="1" baseline="30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8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996" y="0"/>
            <a:ext cx="11068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Государственное бюджетное профессиональное образовательное учреждение Республики Хакасия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Хакасский колледж профессиональных технологий, экономики и сервиса»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9335" y="622731"/>
            <a:ext cx="10702310" cy="445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 обучающихся из числа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инвалидов и лиц с ОВЗ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80024"/>
              </p:ext>
            </p:extLst>
          </p:nvPr>
        </p:nvGraphicFramePr>
        <p:xfrm>
          <a:off x="1258112" y="1412247"/>
          <a:ext cx="9425453" cy="26498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8577"/>
                <a:gridCol w="1831719"/>
                <a:gridCol w="1831719"/>
                <a:gridCol w="1831719"/>
                <a:gridCol w="1831719"/>
              </a:tblGrid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Прием, чел.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Контингент, чел.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ПОО РХ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БПОО РХ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ПОО РХ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БПОО РХ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2015-2016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2016-2017 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95493"/>
              </p:ext>
            </p:extLst>
          </p:nvPr>
        </p:nvGraphicFramePr>
        <p:xfrm>
          <a:off x="1258109" y="4905533"/>
          <a:ext cx="9425455" cy="3306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32871"/>
                <a:gridCol w="1473146"/>
                <a:gridCol w="1473146"/>
                <a:gridCol w="1473146"/>
                <a:gridCol w="1473146"/>
              </a:tblGrid>
              <a:tr h="3974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Нозология 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РХ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БПОО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РХ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БПОО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61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Соматическое заболевание 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Нарушение слуха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Нарушение зрения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Нарушение ОДА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  <a:tr h="441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2" marR="64812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89195" y="4288957"/>
            <a:ext cx="9162590" cy="445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Нозологический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состав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студентов системы СПО РХ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357</Words>
  <Application>Microsoft Office PowerPoint</Application>
  <PresentationFormat>Произвольный</PresentationFormat>
  <Paragraphs>152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cp:lastPrinted>2019-04-12T07:11:32Z</cp:lastPrinted>
  <dcterms:created xsi:type="dcterms:W3CDTF">2019-04-11T02:20:10Z</dcterms:created>
  <dcterms:modified xsi:type="dcterms:W3CDTF">2019-04-16T15:27:34Z</dcterms:modified>
</cp:coreProperties>
</file>