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05" r:id="rId3"/>
    <p:sldId id="425" r:id="rId4"/>
    <p:sldId id="503" r:id="rId5"/>
    <p:sldId id="502" r:id="rId6"/>
    <p:sldId id="507" r:id="rId7"/>
    <p:sldId id="491" r:id="rId8"/>
    <p:sldId id="501" r:id="rId9"/>
    <p:sldId id="440" r:id="rId10"/>
    <p:sldId id="452" r:id="rId11"/>
    <p:sldId id="508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5" autoAdjust="0"/>
    <p:restoredTop sz="77118" autoAdjust="0"/>
  </p:normalViewPr>
  <p:slideViewPr>
    <p:cSldViewPr snapToGrid="0" showGuides="1">
      <p:cViewPr varScale="1">
        <p:scale>
          <a:sx n="115" d="100"/>
          <a:sy n="115" d="100"/>
        </p:scale>
        <p:origin x="594" y="114"/>
      </p:cViewPr>
      <p:guideLst>
        <p:guide orient="horz" pos="2069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3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6513451609478"/>
          <c:y val="9.272676397142518E-2"/>
          <c:w val="0.58251716982417956"/>
          <c:h val="0.74071676658693497"/>
        </c:manualLayout>
      </c:layout>
      <c:bar3DChart>
        <c:barDir val="col"/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ОГБАОУ "ТТСТ"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</c:v>
                </c:pt>
                <c:pt idx="1">
                  <c:v>53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1-4BE8-B296-1F95C7433E96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РСП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</c:v>
                </c:pt>
                <c:pt idx="1">
                  <c:v>223</c:v>
                </c:pt>
                <c:pt idx="2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1-4BE8-B296-1F95C7433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314624"/>
        <c:axId val="68316160"/>
        <c:axId val="68327168"/>
      </c:bar3DChart>
      <c:catAx>
        <c:axId val="683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316160"/>
        <c:crosses val="autoZero"/>
        <c:auto val="1"/>
        <c:lblAlgn val="ctr"/>
        <c:lblOffset val="100"/>
        <c:noMultiLvlLbl val="0"/>
      </c:catAx>
      <c:valAx>
        <c:axId val="6831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314624"/>
        <c:crosses val="autoZero"/>
        <c:crossBetween val="between"/>
      </c:valAx>
      <c:serAx>
        <c:axId val="68327168"/>
        <c:scaling>
          <c:orientation val="minMax"/>
        </c:scaling>
        <c:delete val="1"/>
        <c:axPos val="b"/>
        <c:majorTickMark val="out"/>
        <c:minorTickMark val="none"/>
        <c:tickLblPos val="nextTo"/>
        <c:crossAx val="6831616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РСП</c:v>
                </c:pt>
                <c:pt idx="1">
                  <c:v>ТТСТ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4-4CC2-813A-674DCF24D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18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РСП</c:v>
                </c:pt>
                <c:pt idx="1">
                  <c:v>ТТСТ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C-43A4-9859-FEA95DFD9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РСП</c:v>
                </c:pt>
                <c:pt idx="1">
                  <c:v>ТТСТ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5-4DD7-8359-BDCB87E18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solidFill>
            <a:schemeClr val="tx2">
              <a:lumMod val="60000"/>
              <a:lumOff val="40000"/>
            </a:schemeClr>
          </a:solidFill>
        </a:ln>
      </c:spPr>
    </c:plotArea>
    <c:legend>
      <c:legendPos val="r"/>
      <c:layout/>
      <c:overlay val="0"/>
      <c:spPr>
        <a:ln>
          <a:solidFill>
            <a:schemeClr val="tx2">
              <a:lumMod val="60000"/>
              <a:lumOff val="40000"/>
            </a:schemeClr>
          </a:solidFill>
        </a:ln>
      </c:spPr>
    </c:legend>
    <c:plotVisOnly val="1"/>
    <c:dispBlanksAs val="gap"/>
    <c:showDLblsOverMax val="0"/>
  </c:chart>
  <c:spPr>
    <a:ln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5935202592795"/>
          <c:y val="0.10244559115334781"/>
          <c:w val="0.60610097581854772"/>
          <c:h val="0.50789878795527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педагогических работников</c:v>
                </c:pt>
              </c:strCache>
            </c:strRef>
          </c:tx>
          <c:spPr>
            <a:solidFill>
              <a:schemeClr val="accent1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53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7-415A-B7FD-8DF3C4E49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A707-415A-B7FD-8DF3C4E49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04320"/>
        <c:axId val="6930585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07-415A-B7FD-8DF3C4E49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04320"/>
        <c:axId val="69305856"/>
      </c:lineChart>
      <c:catAx>
        <c:axId val="693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ech" panose="02000603020201020004" pitchFamily="50" charset="0"/>
                <a:ea typeface="+mn-ea"/>
                <a:cs typeface="+mn-cs"/>
              </a:defRPr>
            </a:pPr>
            <a:endParaRPr lang="ru-RU"/>
          </a:p>
        </c:txPr>
        <c:crossAx val="69305856"/>
        <c:crosses val="autoZero"/>
        <c:auto val="1"/>
        <c:lblAlgn val="ctr"/>
        <c:lblOffset val="100"/>
        <c:noMultiLvlLbl val="0"/>
      </c:catAx>
      <c:valAx>
        <c:axId val="693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ech" panose="02000603020201020004" pitchFamily="50" charset="0"/>
                <a:ea typeface="+mn-ea"/>
                <a:cs typeface="+mn-cs"/>
              </a:defRPr>
            </a:pPr>
            <a:endParaRPr lang="ru-RU"/>
          </a:p>
        </c:txPr>
        <c:crossAx val="6930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ech" panose="02000603020201020004" pitchFamily="50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3.1229109036249772E-2"/>
          <c:y val="0.75266090829903476"/>
          <c:w val="0.80757084446109839"/>
          <c:h val="0.15503025763460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ech" panose="02000603020201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Mech" panose="02000603020201020004" pitchFamily="50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B778F-1136-4A4B-96EE-B3274F6908CE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D6390-24BB-40C6-8D42-1FF65D6A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7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70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9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1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2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2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2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5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6390-24BB-40C6-8D42-1FF65D6A56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8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1FD-8EAA-40B3-A3E0-70C606AF8CE7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9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F58A-9701-477B-A811-EF64E72E2090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5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38EF-DB60-49DF-AF6E-DAE63411706F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6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431D-8420-45B7-9464-4C69BDB90C52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A352-7AC7-4D4F-B9F3-F1181F8CC9A0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C22-26BF-4B1C-8C3E-812962E2262E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9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5B85-8FFA-4D3C-94D0-1C40BB2E4052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3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5036-8D91-48EB-A9A6-BCDA4DF943FB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2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2F5-5A8C-4FB9-8624-6748FCD5A240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F96BB-3760-4CED-A9FA-495B28CF91D5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9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A6FA-47DC-4B82-9201-7CB40AD499F8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2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718D-09CC-4372-8AB9-186B6E75C3CF}" type="datetime1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8CBC6-D142-4C0B-89CF-C2F46230EA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4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7404" y="1271847"/>
            <a:ext cx="10083338" cy="2660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Опыт взаимодействия ОГБУДПО «РЦРПК» и базовой профессиональной образовательной организации Томской области по развитию кадрового потенциала педагогических работников ПОО, реализующих инклюзивную практику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8685" y="6255493"/>
            <a:ext cx="550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/>
                </a:solidFill>
              </a:rPr>
              <a:t>Шатрова Елена Александровна, заместитель директора ОГБУДПО «Региональный центр развития профессиональных компетенций»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17" y="70645"/>
            <a:ext cx="29321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Региональный центр развития профессиональных компетенций</a:t>
            </a:r>
            <a:endParaRPr lang="ru-RU" sz="1100" b="1" dirty="0">
              <a:solidFill>
                <a:schemeClr val="accent5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9913" y="4405746"/>
            <a:ext cx="1009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Всероссийская научно-практическая конференция «Профессиональное развитие педагогических кадров для системы инклюзивного образования: технологии, практики, управление результатами»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358" y="95823"/>
            <a:ext cx="8475259" cy="1273175"/>
          </a:xfrm>
        </p:spPr>
        <p:txBody>
          <a:bodyPr>
            <a:normAutofit/>
          </a:bodyPr>
          <a:lstStyle/>
          <a:p>
            <a:pPr algn="ctr">
              <a:lnSpc>
                <a:spcPts val="4200"/>
              </a:lnSpc>
            </a:pPr>
            <a:r>
              <a:rPr lang="ru-RU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11847" y="1273234"/>
            <a:ext cx="10274647" cy="5483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95"/>
            <a:ext cx="1711847" cy="1866972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11563"/>
              </p:ext>
            </p:extLst>
          </p:nvPr>
        </p:nvGraphicFramePr>
        <p:xfrm>
          <a:off x="1995056" y="1817172"/>
          <a:ext cx="9684326" cy="470000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684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963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образовательного процесса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условиях и</a:t>
                      </a:r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нклюзивного профессионального образования</a:t>
                      </a:r>
                      <a:endParaRPr lang="ru-RU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36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адаптированны</a:t>
                      </a:r>
                      <a:r>
                        <a:rPr lang="ru-RU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образовательных программ</a:t>
                      </a:r>
                      <a:endParaRPr lang="ru-RU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10707"/>
                  </a:ext>
                </a:extLst>
              </a:tr>
              <a:tr h="544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коррекционной </a:t>
                      </a: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работы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детьми с расстройством аутистического спектра (РАС)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УМК  и обучающих материалов в условиях инклюзивного профессионального </a:t>
                      </a: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образования 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+mn-ea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+mn-ea"/>
                          <a:cs typeface="Arial" panose="020B0604020202020204" pitchFamily="34" charset="0"/>
                        </a:rPr>
                        <a:t> проведения чемпионата </a:t>
                      </a:r>
                      <a:r>
                        <a:rPr lang="ru-RU" sz="1600" b="0" spc="0" baseline="0" dirty="0" err="1" smtClean="0">
                          <a:effectLst/>
                          <a:latin typeface="Mech" panose="02000603020201020004" charset="0"/>
                          <a:ea typeface="+mn-ea"/>
                          <a:cs typeface="Arial" panose="020B0604020202020204" pitchFamily="34" charset="0"/>
                        </a:rPr>
                        <a:t>Абилимпикс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1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электронных образовательных ресурсов для обучения лиц с ОВЗ 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Атласа новых профессий как механизма профессиональной ориентации</a:t>
                      </a: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72482"/>
                  </a:ext>
                </a:extLst>
              </a:tr>
              <a:tr h="79464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условий для  профилактики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аддиктивного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девиантного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поведения подростков в условиях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ПОО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8974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2750" y="1368998"/>
            <a:ext cx="850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Профессиональные компетенции руководящих и педагогических работников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99" y="95823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 descr="http://tst.tomsk.ru/images/white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118" y="53439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71395" y="6391432"/>
            <a:ext cx="44577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435396" y="552502"/>
            <a:ext cx="9685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Региональная стажировочная </a:t>
            </a: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площадка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 базе ОГБПОУ «ТТСТ» (БПОО ТО)</a:t>
            </a:r>
            <a:endParaRPr lang="ru-RU" alt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22276"/>
            <a:ext cx="445770" cy="397064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615" y="28641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329" y="6744536"/>
            <a:ext cx="12025053" cy="83618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-3335902" y="3395160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691243" y="3389107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36" name="Рисунок 35" descr="http://tst.tomsk.ru/images/white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72" y="109292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4498" y="2334901"/>
            <a:ext cx="48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Компетентно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2836" y="2134523"/>
            <a:ext cx="521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Профессионально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1653" y="4178211"/>
            <a:ext cx="415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Качественно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686" y="4116364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Надежно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ÐÐ¾Ð³Ð´Ð° â ÑÑÐºÐ¾Ð¿Ð¾Ð¶Ð°ÑÐ¸Ðµ, ÐºÐ¾Ð³Ð´Ð° â Ð¾Ð±ÑÑÑÐ¸Ñ, ÐºÐ¾Ð³Ð´Ð° â Ð¿Ð¾ÑÐµÐ»Ñ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6" y="2327402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5650173" y="1328233"/>
            <a:ext cx="1095073" cy="18268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435396" y="552502"/>
            <a:ext cx="9685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Актуальность</a:t>
            </a:r>
            <a:endParaRPr lang="ru-RU" alt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15" y="28641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329" y="6744536"/>
            <a:ext cx="12025053" cy="83618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-3335902" y="3395160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691241" y="3389107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36" name="Рисунок 35" descr="http://tst.tomsk.ru/images/white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72" y="109292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7766" y="1283000"/>
            <a:ext cx="5224986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необходимость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быстрой адаптации к новым условиям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изменения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содержания и организации образовательной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ограниченность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ресурсов образовательной организации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 качеству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оказания образовательных услуг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65027" y="882890"/>
            <a:ext cx="158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Факторы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4823" y="1328233"/>
            <a:ext cx="4954137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система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сетевого взаимодействия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ОГБУДПО «РЦРПК» и ОГБПОУ «ТТСТ» (БПОО ТО) по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совместному сопровождению повышения профессиональной компетентности педагогических работников ПОО  в области  инклюзивного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образования</a:t>
            </a:r>
          </a:p>
          <a:p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13" y="4476488"/>
            <a:ext cx="11273051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консолидация ресурсов для повышение </a:t>
            </a:r>
            <a:r>
              <a:rPr lang="ru-RU" dirty="0"/>
              <a:t>профессиональной компетентности руководящих </a:t>
            </a:r>
            <a:r>
              <a:rPr lang="ru-RU" dirty="0" smtClean="0"/>
              <a:t>и педагогических работников СПО в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области  инклюзивного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образования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обновление содержания, форм </a:t>
            </a:r>
            <a:r>
              <a:rPr lang="ru-RU" dirty="0"/>
              <a:t>и </a:t>
            </a:r>
            <a:r>
              <a:rPr lang="ru-RU" dirty="0" smtClean="0"/>
              <a:t>методов </a:t>
            </a:r>
            <a:r>
              <a:rPr lang="ru-RU" dirty="0"/>
              <a:t>организации образовательного </a:t>
            </a:r>
            <a:r>
              <a:rPr lang="ru-RU" dirty="0" smtClean="0"/>
              <a:t>процесса инклюзивного профессионального образования;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обобщение </a:t>
            </a:r>
            <a:r>
              <a:rPr lang="ru-RU" dirty="0"/>
              <a:t>и диссеминация инновационного опыта </a:t>
            </a:r>
            <a:r>
              <a:rPr lang="ru-RU" dirty="0" smtClean="0"/>
              <a:t>ПОО </a:t>
            </a:r>
            <a:r>
              <a:rPr lang="ru-RU" dirty="0"/>
              <a:t>по реализации инклюзивного </a:t>
            </a:r>
            <a:r>
              <a:rPr lang="ru-RU" dirty="0" smtClean="0"/>
              <a:t>образования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310650" y="905747"/>
            <a:ext cx="356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Сетевое взаимодействие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843618" y="2723152"/>
            <a:ext cx="673161" cy="18268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129" y="4026441"/>
            <a:ext cx="11059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Единое образовательное пространство инклюзивного профессионального образования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5396" y="6344426"/>
            <a:ext cx="943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Региональная стажировочная площадка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5875895" y="5262730"/>
            <a:ext cx="336582" cy="18268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10000" y="28747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5512" y="297830"/>
            <a:ext cx="5354410" cy="2918009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5713" y="1366211"/>
            <a:ext cx="3098956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Площадка сетевого взаимодействия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67936" y="1374263"/>
            <a:ext cx="2804440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Инновационная площадка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8840" y="289011"/>
            <a:ext cx="5067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Региональная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стажировочная площадка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5512" y="3352149"/>
            <a:ext cx="8287795" cy="2928662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626453" y="3391063"/>
            <a:ext cx="3324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dirty="0"/>
              <a:t>эффективный опыт функционирования, подтвержденный положительными результатами деятельности;</a:t>
            </a:r>
          </a:p>
          <a:p>
            <a:r>
              <a:rPr lang="ru-RU" sz="1600" dirty="0"/>
              <a:t>- успешный опыт реализации инновационных практик в деятельность профессиональной образовательной организации, системы среднего профессионального образования Томской области и других регионов России.</a:t>
            </a:r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9126447" y="2529106"/>
            <a:ext cx="2196554" cy="762102"/>
          </a:xfrm>
          <a:prstGeom prst="wedgeRectCallout">
            <a:avLst>
              <a:gd name="adj1" fmla="val -57888"/>
              <a:gd name="adj2" fmla="val -96822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3279" y="3431222"/>
            <a:ext cx="3046380" cy="2770515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1926" y="3539206"/>
            <a:ext cx="3077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реализуются </a:t>
            </a:r>
            <a:r>
              <a:rPr lang="ru-RU" sz="1600" dirty="0"/>
              <a:t>программы повышения квалификации, стажировки руководящих и педагогических работников,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проводятся </a:t>
            </a:r>
            <a:r>
              <a:rPr lang="ru-RU" sz="1600" dirty="0"/>
              <a:t>региональные семинары, научно-практические конференции, мастер-классы, профессиональные конкурсы, </a:t>
            </a:r>
            <a:r>
              <a:rPr lang="ru-RU" sz="1600" dirty="0" smtClean="0"/>
              <a:t>выставки.</a:t>
            </a:r>
            <a:endParaRPr lang="ru-RU" sz="1600" dirty="0"/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338783" y="2448097"/>
            <a:ext cx="2179601" cy="808539"/>
          </a:xfrm>
          <a:prstGeom prst="wedgeRectCallout">
            <a:avLst>
              <a:gd name="adj1" fmla="val 49320"/>
              <a:gd name="adj2" fmla="val -93083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Временная структура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http://st.depositphotos.com/1029662/2184/v/950/depositphotos_21847621-Hotel-Workers-and-Services-Pictogram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44" y="1291391"/>
            <a:ext cx="1432552" cy="14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989564" y="1436456"/>
            <a:ext cx="180135" cy="86256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flipH="1" flipV="1">
            <a:off x="6852027" y="1436456"/>
            <a:ext cx="171451" cy="85212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9109348" y="426510"/>
            <a:ext cx="209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5306" y="564117"/>
            <a:ext cx="2500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действия: 1 год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-3335902" y="3395160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8691241" y="3389107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15" y="28641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615" y="6766876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 descr="http://tst.tomsk.ru/images/white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208" y="10388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68839" y="3730028"/>
            <a:ext cx="47131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педагогические кадры, обладающие </a:t>
            </a:r>
            <a:r>
              <a:rPr lang="ru-RU" sz="1600" dirty="0"/>
              <a:t>высоким уровнем профессиональной компетентности, </a:t>
            </a:r>
            <a:r>
              <a:rPr lang="ru-RU" sz="1600" dirty="0" smtClean="0"/>
              <a:t>способные </a:t>
            </a:r>
            <a:r>
              <a:rPr lang="ru-RU" sz="1600" dirty="0"/>
              <a:t>передать инновационный опыт работы в области современных образовательных и производственных технологий</a:t>
            </a:r>
            <a:r>
              <a:rPr lang="ru-RU" sz="1600" dirty="0" smtClean="0"/>
              <a:t>;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 современная </a:t>
            </a:r>
            <a:r>
              <a:rPr lang="ru-RU" sz="1600" dirty="0"/>
              <a:t>материально-технической </a:t>
            </a:r>
            <a:r>
              <a:rPr lang="ru-RU" sz="1600" dirty="0" smtClean="0"/>
              <a:t>база, современные средства </a:t>
            </a:r>
            <a:r>
              <a:rPr lang="ru-RU" sz="1600" dirty="0"/>
              <a:t>обучения, </a:t>
            </a:r>
            <a:r>
              <a:rPr lang="ru-RU" sz="1600" dirty="0" smtClean="0"/>
              <a:t>оборудование, дидактические </a:t>
            </a:r>
            <a:r>
              <a:rPr lang="ru-RU" sz="1600" dirty="0"/>
              <a:t>и </a:t>
            </a:r>
            <a:r>
              <a:rPr lang="ru-RU" sz="1600" dirty="0" smtClean="0"/>
              <a:t>учебно-методические средства.</a:t>
            </a:r>
            <a:endParaRPr lang="ru-RU" sz="1600" dirty="0"/>
          </a:p>
          <a:p>
            <a:endParaRPr lang="ru-RU" dirty="0"/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5068566" y="2923953"/>
            <a:ext cx="2196554" cy="762102"/>
          </a:xfrm>
          <a:prstGeom prst="wedgeRectCallout">
            <a:avLst>
              <a:gd name="adj1" fmla="val -15435"/>
              <a:gd name="adj2" fmla="val -89694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8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5400000">
            <a:off x="10376814" y="1819006"/>
            <a:ext cx="340824" cy="13843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471817" y="499642"/>
            <a:ext cx="9685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Региональная стажировочная площадка</a:t>
            </a:r>
            <a:endParaRPr lang="ru-RU" alt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237" y="1014167"/>
            <a:ext cx="8064784" cy="1497021"/>
          </a:xfrm>
          <a:prstGeom prst="roundRect">
            <a:avLst>
              <a:gd name="adj" fmla="val 17314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обобщение и трансляция имеющегося в профессиональной образовательной организации актуального опыта; совершенствование профессиональных компетенций педагогических и руководящих работников профессиональных образовательных организаций Томской области и других регионов России через повышение квалификации, в том числе в форме </a:t>
            </a:r>
            <a:r>
              <a:rPr lang="ru-RU" dirty="0" smtClean="0"/>
              <a:t>стажировки</a:t>
            </a:r>
            <a:endParaRPr lang="ru-RU" altLang="ru-RU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8526" y="2790610"/>
            <a:ext cx="7910631" cy="606843"/>
          </a:xfrm>
          <a:prstGeom prst="roundRect">
            <a:avLst>
              <a:gd name="adj" fmla="val 17314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Реализация вариативных форм повышения квалификации (стажировки) педагогических и руководящих работников профессиональных образовательных </a:t>
            </a:r>
            <a:r>
              <a:rPr lang="ru-RU" sz="1600" dirty="0" smtClean="0"/>
              <a:t>организаций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8526" y="3791072"/>
            <a:ext cx="8320065" cy="581395"/>
          </a:xfrm>
          <a:prstGeom prst="roundRect">
            <a:avLst>
              <a:gd name="adj" fmla="val 17314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/>
              <a:t>Ф</a:t>
            </a:r>
            <a:r>
              <a:rPr lang="ru-RU" sz="1600" dirty="0" smtClean="0"/>
              <a:t>ормирование </a:t>
            </a:r>
            <a:r>
              <a:rPr lang="ru-RU" sz="1600" dirty="0"/>
              <a:t>индивидуальных траекторий профессионального развития руководящих и педагогических </a:t>
            </a:r>
            <a:r>
              <a:rPr lang="ru-RU" sz="1600" dirty="0" smtClean="0"/>
              <a:t>работников</a:t>
            </a:r>
            <a:endParaRPr lang="ru-RU" altLang="ru-RU" sz="1600" dirty="0"/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615" y="28641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329" y="6744536"/>
            <a:ext cx="12025053" cy="83618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-3335902" y="3395160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691241" y="3389107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9710832" y="2924735"/>
            <a:ext cx="2120272" cy="1235669"/>
          </a:xfrm>
          <a:prstGeom prst="wedgeRectCallout">
            <a:avLst>
              <a:gd name="adj1" fmla="val -102324"/>
              <a:gd name="adj2" fmla="val 21728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9342878" y="1014167"/>
            <a:ext cx="2120272" cy="1055035"/>
          </a:xfrm>
          <a:prstGeom prst="wedgeRectCallout">
            <a:avLst>
              <a:gd name="adj1" fmla="val -97008"/>
              <a:gd name="adj2" fmla="val 1899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36" name="Рисунок 35" descr="http://tst.tomsk.ru/images/white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72" y="109292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237" y="2852382"/>
            <a:ext cx="46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235" y="4778991"/>
            <a:ext cx="46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236" y="3791072"/>
            <a:ext cx="46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78526" y="4672959"/>
            <a:ext cx="9668700" cy="827089"/>
          </a:xfrm>
          <a:prstGeom prst="roundRect">
            <a:avLst>
              <a:gd name="adj" fmla="val 17314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П</a:t>
            </a:r>
            <a:r>
              <a:rPr lang="ru-RU" sz="1600" dirty="0" smtClean="0"/>
              <a:t>роектирования </a:t>
            </a:r>
            <a:r>
              <a:rPr lang="ru-RU" sz="1600" dirty="0"/>
              <a:t>руководящими и педагогическими работниками на основе изученного опыта собственных вариативных моделей профессиональной деятельности, адаптированных к условиям конкретной профессиональной образовательной </a:t>
            </a:r>
            <a:r>
              <a:rPr lang="ru-RU" sz="1600" dirty="0" smtClean="0"/>
              <a:t>организации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374602" y="5859439"/>
            <a:ext cx="46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78526" y="5753407"/>
            <a:ext cx="10954083" cy="581395"/>
          </a:xfrm>
          <a:prstGeom prst="roundRect">
            <a:avLst>
              <a:gd name="adj" fmla="val 17314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О</a:t>
            </a:r>
            <a:r>
              <a:rPr lang="ru-RU" sz="1600" dirty="0" smtClean="0"/>
              <a:t>писание </a:t>
            </a:r>
            <a:r>
              <a:rPr lang="ru-RU" sz="1600" dirty="0"/>
              <a:t>и трансляция позитивного опыта деятельности «региональной стажировочной площадки</a:t>
            </a:r>
            <a:r>
              <a:rPr lang="ru-RU" sz="1600" dirty="0" smtClean="0"/>
              <a:t>»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4964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9161000" y="2308462"/>
            <a:ext cx="380461" cy="182681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435396" y="552502"/>
            <a:ext cx="9685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Региональная стажировочная площадка</a:t>
            </a:r>
            <a:endParaRPr lang="ru-RU" alt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615" y="28641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329" y="6744536"/>
            <a:ext cx="12025053" cy="83618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-3335902" y="3395160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691241" y="3389107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36" name="Рисунок 35" descr="http://tst.tomsk.ru/images/white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72" y="109292"/>
            <a:ext cx="90678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 rotWithShape="1">
          <a:blip r:embed="rId4"/>
          <a:srcRect l="23398" t="19384" r="48077" b="8495"/>
          <a:stretch/>
        </p:blipFill>
        <p:spPr bwMode="auto">
          <a:xfrm>
            <a:off x="337488" y="1014167"/>
            <a:ext cx="2733257" cy="393997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/>
          <p:cNvPicPr/>
          <p:nvPr/>
        </p:nvPicPr>
        <p:blipFill rotWithShape="1">
          <a:blip r:embed="rId5"/>
          <a:srcRect l="21795" t="19099" r="48237" b="7070"/>
          <a:stretch/>
        </p:blipFill>
        <p:spPr bwMode="auto">
          <a:xfrm>
            <a:off x="3220872" y="1839611"/>
            <a:ext cx="2823314" cy="3401130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/>
          <p:cNvPicPr/>
          <p:nvPr/>
        </p:nvPicPr>
        <p:blipFill rotWithShape="1">
          <a:blip r:embed="rId6"/>
          <a:srcRect l="23077" t="17959" r="47596" b="16192"/>
          <a:stretch/>
        </p:blipFill>
        <p:spPr bwMode="auto">
          <a:xfrm>
            <a:off x="6277970" y="1089229"/>
            <a:ext cx="2806373" cy="3789845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ая выноска 46"/>
          <p:cNvSpPr/>
          <p:nvPr/>
        </p:nvSpPr>
        <p:spPr>
          <a:xfrm rot="2433926">
            <a:off x="1448416" y="5514538"/>
            <a:ext cx="1556200" cy="778499"/>
          </a:xfrm>
          <a:prstGeom prst="wedgeRectCallout">
            <a:avLst>
              <a:gd name="adj1" fmla="val -97008"/>
              <a:gd name="adj2" fmla="val 1899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016</a:t>
            </a:r>
            <a:endParaRPr lang="ru-RU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 rot="2433926">
            <a:off x="5065070" y="5514539"/>
            <a:ext cx="1556200" cy="778499"/>
          </a:xfrm>
          <a:prstGeom prst="wedgeRectCallout">
            <a:avLst>
              <a:gd name="adj1" fmla="val -97008"/>
              <a:gd name="adj2" fmla="val 1899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ая выноска 49"/>
          <p:cNvSpPr/>
          <p:nvPr/>
        </p:nvSpPr>
        <p:spPr>
          <a:xfrm rot="2433926">
            <a:off x="8572294" y="5514539"/>
            <a:ext cx="1556200" cy="778499"/>
          </a:xfrm>
          <a:prstGeom prst="wedgeRectCallout">
            <a:avLst>
              <a:gd name="adj1" fmla="val -97008"/>
              <a:gd name="adj2" fmla="val 1899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/>
          <p:nvPr/>
        </p:nvPicPr>
        <p:blipFill rotWithShape="1">
          <a:blip r:embed="rId7"/>
          <a:srcRect l="22596" t="18530" r="47917" b="6784"/>
          <a:stretch/>
        </p:blipFill>
        <p:spPr bwMode="auto">
          <a:xfrm>
            <a:off x="9541462" y="1839611"/>
            <a:ext cx="2413978" cy="340255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399594" y="3753134"/>
            <a:ext cx="57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1435396" y="321669"/>
            <a:ext cx="9685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Региональная стажировочная площадка</a:t>
            </a:r>
            <a:endParaRPr lang="ru-RU" altLang="ru-RU" sz="2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615" y="28641"/>
            <a:ext cx="12027143" cy="63579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4329" y="6744536"/>
            <a:ext cx="12025053" cy="83618"/>
          </a:xfrm>
          <a:prstGeom prst="rect">
            <a:avLst/>
          </a:prstGeom>
          <a:solidFill>
            <a:srgbClr val="E73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-3335902" y="3395160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8691241" y="3389107"/>
            <a:ext cx="6796751" cy="63714"/>
          </a:xfrm>
          <a:prstGeom prst="rect">
            <a:avLst/>
          </a:prstGeom>
          <a:solidFill>
            <a:srgbClr val="E63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36" name="Рисунок 35" descr="http://tst.tomsk.ru/images/white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72" y="109292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35394" y="1014167"/>
            <a:ext cx="958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Приоритетные направления в системе СПО Томской области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395" y="3865770"/>
            <a:ext cx="10282085" cy="36933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 инклюзивное профессиональное образование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5397" y="1667301"/>
            <a:ext cx="10282084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реализация новых федеральных государственных образовательных стандартов СПО (ФГОС по ТОП-50, актуализированных ФГОС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35397" y="2411354"/>
            <a:ext cx="10282084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- использование </a:t>
            </a:r>
            <a:r>
              <a:rPr lang="ru-RU" dirty="0"/>
              <a:t>современных технологий в профессиональном образовании (образовательных, производственных, цифровых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35398" y="3127106"/>
            <a:ext cx="10282083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- организация </a:t>
            </a:r>
            <a:r>
              <a:rPr lang="ru-RU" dirty="0"/>
              <a:t>и проведение государственной итоговой аттестации в форме демонстрационного экзамена по стандартам </a:t>
            </a:r>
            <a:r>
              <a:rPr lang="en-US" dirty="0"/>
              <a:t>World </a:t>
            </a:r>
            <a:r>
              <a:rPr lang="en-US" dirty="0" smtClean="0"/>
              <a:t>Skills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35394" y="4426460"/>
            <a:ext cx="10282085" cy="36933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развитие системы наставничества в профессиональном </a:t>
            </a:r>
            <a:r>
              <a:rPr lang="ru-RU" dirty="0" smtClean="0"/>
              <a:t>образовании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0619" y="1790411"/>
            <a:ext cx="44355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759" y="2534464"/>
            <a:ext cx="44355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759" y="3220909"/>
            <a:ext cx="44355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759" y="3773437"/>
            <a:ext cx="44355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619" y="4426460"/>
            <a:ext cx="44355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вал 48"/>
          <p:cNvSpPr/>
          <p:nvPr/>
        </p:nvSpPr>
        <p:spPr>
          <a:xfrm>
            <a:off x="1806144" y="3494608"/>
            <a:ext cx="1604464" cy="1476863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5458" y="991276"/>
            <a:ext cx="6732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профессиональной компетентности руководящих и педагогических работников профессиональных образовательных организаций в области инклюзивного профессионального образования.</a:t>
            </a:r>
            <a:endParaRPr lang="ru-RU" altLang="ru-RU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09627" y="1127985"/>
            <a:ext cx="299407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Поэтапная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релизация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32511" y="218364"/>
            <a:ext cx="9921462" cy="719757"/>
          </a:xfrm>
          <a:prstGeom prst="roundRect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СЕТЕВЫХ ПРОГРАММ ДОПОЛНИТЕЛЬНОГО ПРОФЕССИОНАЛЬНОГО ОБРАЗОВАНИЯ в БПОО ТО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75793" y="5789064"/>
            <a:ext cx="4179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Апробация и трансляция программ ПК в педагогическое пространство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3" name="Picture 2" descr="http://reikienergy.ru/wp-content/uploads/2012/12/galochka1-900x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76" y="5885873"/>
            <a:ext cx="514269" cy="5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6649" y="5523948"/>
            <a:ext cx="1781765" cy="1394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2148022" y="2979097"/>
            <a:ext cx="101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ОГБПОУ «ТТСТ»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8027" y="3898961"/>
            <a:ext cx="153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стажировочная площадка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01817" y="2939811"/>
            <a:ext cx="21722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единой информационной базы обучающихся с ОВЗ и  инвалидностью системы СПО (Атлас новых профессий как механизм профессиональной ориентации)</a:t>
            </a:r>
          </a:p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85057" y="5499569"/>
            <a:ext cx="16608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инклюзия</a:t>
            </a:r>
          </a:p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8172" y="2899805"/>
            <a:ext cx="1469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Инклюзивное профессиональное образование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7209" y="3785752"/>
            <a:ext cx="15118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УМК и обучающих материалов в условиях ИПО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6552" y="4913742"/>
            <a:ext cx="13165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чемпионата «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Абилимпикс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660096" y="3517958"/>
            <a:ext cx="224163" cy="193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445698" y="4197986"/>
            <a:ext cx="287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700223" y="4798415"/>
            <a:ext cx="244953" cy="104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487773" y="3563872"/>
            <a:ext cx="277227" cy="1543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585204" y="5090678"/>
            <a:ext cx="23172" cy="310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 descr="http://tst.tomsk.ru/images/white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72" y="109292"/>
            <a:ext cx="90678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C:\Users\Пользователь\Downloads\IMG_20190416_1408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67" y="1595829"/>
            <a:ext cx="1410349" cy="176025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0"/>
          </a:effectLst>
        </p:spPr>
      </p:pic>
      <p:pic>
        <p:nvPicPr>
          <p:cNvPr id="34" name="Рисунок 33" descr="C:\Users\Пользователь\Downloads\IMG_20190416_1421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863" y="1595829"/>
            <a:ext cx="1428788" cy="17499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C:\Users\Пользователь\Downloads\IMG_20190416_14104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04" y="1595829"/>
            <a:ext cx="1347735" cy="17417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8" name="Рисунок 37" descr="C:\Users\Пользователь\Downloads\IMG_20190416_142749 (1)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r="6079"/>
          <a:stretch/>
        </p:blipFill>
        <p:spPr bwMode="auto">
          <a:xfrm>
            <a:off x="7912444" y="3471923"/>
            <a:ext cx="1428788" cy="190008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 descr="C:\Users\Пользователь\Downloads\IMG_20190416_14291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141" y="3503622"/>
            <a:ext cx="1477699" cy="190008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508682" y="3013922"/>
            <a:ext cx="7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5969" y="3016637"/>
            <a:ext cx="7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34958" y="3008125"/>
            <a:ext cx="7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59612" y="5065762"/>
            <a:ext cx="7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2018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225651" y="5106851"/>
            <a:ext cx="7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7355343" y="5603037"/>
            <a:ext cx="1291306" cy="10799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1817" y="4372900"/>
            <a:ext cx="25603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аддиктивного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девиантного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поведения подростков в условиях образовательного учреждения: нормативные основы, альтернативный подход, меры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реабилитации</a:t>
            </a:r>
          </a:p>
          <a:p>
            <a:r>
              <a:rPr 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377915" y="4561117"/>
            <a:ext cx="387085" cy="120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5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31684" y="72527"/>
            <a:ext cx="10153536" cy="586143"/>
          </a:xfrm>
          <a:prstGeom prst="roundRect">
            <a:avLst/>
          </a:prstGeom>
          <a:ln>
            <a:noFill/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Развитие кадрового потенциала педагогических работников, реализующих инклюзивную практику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1088" y="2315117"/>
            <a:ext cx="1812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Стажировки 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преподавателей, 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мастеров п/о</a:t>
            </a:r>
            <a:endParaRPr lang="ru-RU" sz="1200" b="1" dirty="0">
              <a:solidFill>
                <a:srgbClr val="44546A"/>
              </a:solidFill>
              <a:latin typeface="Mech" panose="020006030202010200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9909" y="2961218"/>
            <a:ext cx="1771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Обучение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 преподавателей - 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экспертов </a:t>
            </a:r>
          </a:p>
          <a:p>
            <a:pPr algn="ctr"/>
            <a:r>
              <a:rPr lang="ru-RU" sz="1200" b="1" dirty="0" err="1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Абилимпикс</a:t>
            </a:r>
            <a:endParaRPr lang="ru-RU" sz="1200" b="1" dirty="0">
              <a:solidFill>
                <a:srgbClr val="44546A"/>
              </a:solidFill>
              <a:latin typeface="Mech" panose="020006030202010200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00067" y="1349334"/>
            <a:ext cx="1674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квалификации 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педагогов </a:t>
            </a:r>
          </a:p>
          <a:p>
            <a:pPr algn="ctr"/>
            <a:r>
              <a:rPr lang="ru-RU" sz="1200" b="1" dirty="0" smtClean="0">
                <a:solidFill>
                  <a:srgbClr val="44546A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и руководителей</a:t>
            </a:r>
            <a:endParaRPr lang="ru-RU" sz="1200" b="1" dirty="0">
              <a:solidFill>
                <a:srgbClr val="44546A"/>
              </a:solidFill>
              <a:latin typeface="Mech" panose="020006030202010200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11609" y="4983070"/>
            <a:ext cx="331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Рекрутинг</a:t>
            </a:r>
            <a:r>
              <a:rPr lang="ru-RU" altLang="ru-RU" sz="1600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 (подбор преподавателей</a:t>
            </a:r>
            <a:r>
              <a:rPr lang="ru-RU" altLang="ru-RU" sz="1200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)</a:t>
            </a:r>
            <a:endParaRPr lang="ru-RU" altLang="ru-RU" sz="1200" b="1" dirty="0">
              <a:solidFill>
                <a:srgbClr val="C00000"/>
              </a:solidFill>
              <a:latin typeface="Mech" panose="0200060302020102000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C00000"/>
              </a:solidFill>
              <a:latin typeface="Mech" panose="0200060302020102000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002060"/>
                </a:solidFill>
                <a:latin typeface="Mech" panose="02000603020201020004" charset="0"/>
                <a:cs typeface="Arial" panose="020B0604020202020204" pitchFamily="34" charset="0"/>
              </a:rPr>
              <a:t>Специалисты </a:t>
            </a:r>
            <a:r>
              <a:rPr lang="ru-RU" altLang="ru-RU" sz="1400" b="1" dirty="0" smtClean="0">
                <a:solidFill>
                  <a:srgbClr val="002060"/>
                </a:solidFill>
                <a:latin typeface="Mech" panose="02000603020201020004" charset="0"/>
                <a:cs typeface="Arial" panose="020B0604020202020204" pitchFamily="34" charset="0"/>
              </a:rPr>
              <a:t>организаций,   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002060"/>
                </a:solidFill>
                <a:latin typeface="Mech" panose="02000603020201020004" charset="0"/>
                <a:cs typeface="Arial" panose="020B0604020202020204" pitchFamily="34" charset="0"/>
              </a:rPr>
              <a:t>Эксперты  </a:t>
            </a:r>
            <a:r>
              <a:rPr lang="ru-RU" altLang="ru-RU" sz="1400" b="1" dirty="0" err="1" smtClean="0">
                <a:solidFill>
                  <a:srgbClr val="002060"/>
                </a:solidFill>
                <a:latin typeface="Mech" panose="02000603020201020004" charset="0"/>
                <a:cs typeface="Arial" panose="020B0604020202020204" pitchFamily="34" charset="0"/>
              </a:rPr>
              <a:t>Абилимпикс</a:t>
            </a:r>
            <a:endParaRPr lang="ru-RU" altLang="ru-RU" sz="1400" b="1" dirty="0">
              <a:solidFill>
                <a:srgbClr val="002060"/>
              </a:solidFill>
              <a:latin typeface="Mech" panose="0200060302020102000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178273" y="7206674"/>
            <a:ext cx="0" cy="4274985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449295" y="3915557"/>
            <a:ext cx="231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Новые форматы деятельности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18405" y="4245636"/>
            <a:ext cx="2059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Новые технологии</a:t>
            </a:r>
          </a:p>
        </p:txBody>
      </p:sp>
      <p:sp>
        <p:nvSpPr>
          <p:cNvPr id="44" name="Скругленный прямоугольник 3"/>
          <p:cNvSpPr>
            <a:spLocks/>
          </p:cNvSpPr>
          <p:nvPr/>
        </p:nvSpPr>
        <p:spPr>
          <a:xfrm>
            <a:off x="3630305" y="4616999"/>
            <a:ext cx="3712434" cy="1932473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Mech" panose="02000603020201020004" pitchFamily="50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Mech" panose="02000603020201020004" pitchFamily="50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исследовательская  лаборатория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Конкурсы профессионального мастерства в формате </a:t>
            </a:r>
            <a:r>
              <a:rPr lang="ru-RU" sz="1400" b="1" dirty="0" err="1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Абилимпикс</a:t>
            </a:r>
            <a:endParaRPr lang="ru-RU" sz="1400" b="1" dirty="0" smtClean="0">
              <a:solidFill>
                <a:srgbClr val="002060"/>
              </a:solidFill>
              <a:latin typeface="Mech" panose="02000603020201020004" pitchFamily="50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наставничество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проектная деятельность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т</a:t>
            </a: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иражирование практики</a:t>
            </a:r>
          </a:p>
        </p:txBody>
      </p:sp>
      <p:sp>
        <p:nvSpPr>
          <p:cNvPr id="45" name="Скругленный прямоугольник 3"/>
          <p:cNvSpPr>
            <a:spLocks/>
          </p:cNvSpPr>
          <p:nvPr/>
        </p:nvSpPr>
        <p:spPr>
          <a:xfrm>
            <a:off x="218853" y="4616999"/>
            <a:ext cx="3589572" cy="178146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Mech" panose="02000603020201020004" pitchFamily="50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педагогические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информационно-коммуникационные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srgbClr val="002060"/>
                </a:solidFill>
                <a:latin typeface="Mech" panose="02000603020201020004" pitchFamily="50" charset="0"/>
                <a:cs typeface="Arial" panose="020B0604020202020204" pitchFamily="34" charset="0"/>
              </a:rPr>
              <a:t>истанционные образовательные технологии</a:t>
            </a:r>
          </a:p>
        </p:txBody>
      </p:sp>
      <p:pic>
        <p:nvPicPr>
          <p:cNvPr id="33" name="Picture 28" descr="http://tt-et.ru/images/1_2016/14.11.16/pf/maskl/IMG_24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47" y="4558106"/>
            <a:ext cx="1597031" cy="1557118"/>
          </a:xfrm>
          <a:prstGeom prst="ellipse">
            <a:avLst/>
          </a:prstGeom>
          <a:ln w="635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r>
              <a:rPr lang="ru-RU" dirty="0">
                <a:latin typeface="Mech" panose="02000603020201020004" pitchFamily="50" charset="0"/>
              </a:rPr>
              <a:t>8</a:t>
            </a:r>
            <a:endParaRPr lang="ru-RU" dirty="0">
              <a:latin typeface="Mech" panose="02000603020201020004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40" name="Рисунок 39" descr="http://tst.tomsk.ru/images/white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220" y="40644"/>
            <a:ext cx="906780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35968" y="898164"/>
            <a:ext cx="153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Вид программ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77923172"/>
              </p:ext>
            </p:extLst>
          </p:nvPr>
        </p:nvGraphicFramePr>
        <p:xfrm>
          <a:off x="211545" y="1372936"/>
          <a:ext cx="4419543" cy="283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8728" y="851998"/>
            <a:ext cx="4296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обучения на РСП</a:t>
            </a:r>
            <a:endParaRPr lang="ru-RU" sz="2000" b="1" dirty="0">
              <a:solidFill>
                <a:srgbClr val="C00000"/>
              </a:solidFill>
              <a:latin typeface="Mech" panose="0200060302020102000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16225909"/>
              </p:ext>
            </p:extLst>
          </p:nvPr>
        </p:nvGraphicFramePr>
        <p:xfrm>
          <a:off x="6761732" y="1077041"/>
          <a:ext cx="2286734" cy="156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21068214"/>
              </p:ext>
            </p:extLst>
          </p:nvPr>
        </p:nvGraphicFramePr>
        <p:xfrm>
          <a:off x="9387878" y="1052053"/>
          <a:ext cx="2350732" cy="158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6001854"/>
              </p:ext>
            </p:extLst>
          </p:nvPr>
        </p:nvGraphicFramePr>
        <p:xfrm>
          <a:off x="7751929" y="2924539"/>
          <a:ext cx="2838179" cy="168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771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2332456" y="40914"/>
            <a:ext cx="6420550" cy="748492"/>
          </a:xfrm>
          <a:prstGeom prst="roundRect">
            <a:avLst/>
          </a:prstGeom>
          <a:ln>
            <a:noFill/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Реализация сетевых программ  ДПО</a:t>
            </a:r>
            <a:endParaRPr lang="ru-RU" sz="2400" b="1" dirty="0">
              <a:solidFill>
                <a:srgbClr val="C00000"/>
              </a:solidFill>
              <a:latin typeface="Mech" panose="0200060302020102000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6459" y="910060"/>
            <a:ext cx="4804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Mech" panose="0200060302020102000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ДПО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948071" y="691696"/>
            <a:ext cx="4715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sz="2000" b="1" dirty="0" smtClean="0">
                <a:solidFill>
                  <a:srgbClr val="C00000"/>
                </a:solidFill>
                <a:latin typeface="Mech" panose="0200060302020102000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качества оказания образовательных услуг  по программам ДПО слушателями</a:t>
            </a:r>
          </a:p>
        </p:txBody>
      </p:sp>
      <p:sp>
        <p:nvSpPr>
          <p:cNvPr id="5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73613" y="6454214"/>
            <a:ext cx="445770" cy="36512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Mech" panose="02000603020201020004" pitchFamily="50" charset="0"/>
              </a:rPr>
              <a:t>9</a:t>
            </a:r>
            <a:endParaRPr lang="ru-RU" dirty="0">
              <a:latin typeface="Mech" panose="02000603020201020004" pitchFamily="50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627486" y="1621440"/>
            <a:ext cx="0" cy="507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4" name="Picture 2" descr="http://reikienergy.ru/wp-content/uploads/2012/12/galochka1-900x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22" y="3192596"/>
            <a:ext cx="258688" cy="2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66"/>
          <p:cNvSpPr>
            <a:spLocks noChangeArrowheads="1"/>
          </p:cNvSpPr>
          <p:nvPr/>
        </p:nvSpPr>
        <p:spPr bwMode="auto">
          <a:xfrm flipH="1">
            <a:off x="1418375" y="5665314"/>
            <a:ext cx="112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         </a:t>
            </a:r>
            <a:endParaRPr lang="ru-RU" altLang="ru-RU" b="1" dirty="0">
              <a:solidFill>
                <a:srgbClr val="C00000"/>
              </a:solidFill>
              <a:latin typeface="Mech" panose="0200060302020102000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66"/>
          <p:cNvSpPr>
            <a:spLocks noChangeArrowheads="1"/>
          </p:cNvSpPr>
          <p:nvPr/>
        </p:nvSpPr>
        <p:spPr bwMode="auto">
          <a:xfrm>
            <a:off x="7434028" y="2029384"/>
            <a:ext cx="787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Mech" panose="02000603020201020004" charset="0"/>
                <a:cs typeface="Arial" panose="020B0604020202020204" pitchFamily="34" charset="0"/>
              </a:rPr>
              <a:t>2016</a:t>
            </a:r>
            <a:endParaRPr lang="ru-RU" altLang="ru-RU" sz="2000" b="1" dirty="0">
              <a:latin typeface="Mech" panose="0200060302020102000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66"/>
          <p:cNvSpPr>
            <a:spLocks noChangeArrowheads="1"/>
          </p:cNvSpPr>
          <p:nvPr/>
        </p:nvSpPr>
        <p:spPr bwMode="auto">
          <a:xfrm>
            <a:off x="10849178" y="2054850"/>
            <a:ext cx="787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Mech" panose="02000603020201020004" charset="0"/>
                <a:cs typeface="Arial" panose="020B0604020202020204" pitchFamily="34" charset="0"/>
              </a:rPr>
              <a:t>2018</a:t>
            </a:r>
            <a:endParaRPr lang="ru-RU" altLang="ru-RU" sz="2000" b="1" dirty="0">
              <a:latin typeface="Mech" panose="0200060302020102000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728" y="109292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РЦРПК</a:t>
            </a:r>
            <a:endParaRPr lang="ru-RU" b="1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47" name="Рисунок 46" descr="http://tst.tomsk.ru/images/white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118" y="53439"/>
            <a:ext cx="906780" cy="904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33839"/>
              </p:ext>
            </p:extLst>
          </p:nvPr>
        </p:nvGraphicFramePr>
        <p:xfrm>
          <a:off x="416459" y="1575273"/>
          <a:ext cx="5974542" cy="48458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6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4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Инклюзивное профессиональное 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чел.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Современные принципы коррекционной работы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детьми с расстройством аутистического спектра (РАС)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чел.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УМК  и обучающих материалов в условиях инклюзивного профессионального образования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чел.</a:t>
                      </a:r>
                      <a:endParaRPr lang="ru-RU" sz="1600" b="0" spc="0" dirty="0" smtClean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+mn-ea"/>
                          <a:cs typeface="Arial" panose="020B0604020202020204" pitchFamily="34" charset="0"/>
                        </a:rPr>
                        <a:t>Организация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+mn-ea"/>
                          <a:cs typeface="Arial" panose="020B0604020202020204" pitchFamily="34" charset="0"/>
                        </a:rPr>
                        <a:t> проведения чемпионата </a:t>
                      </a:r>
                      <a:r>
                        <a:rPr lang="ru-RU" sz="1600" b="0" spc="0" baseline="0" dirty="0" err="1" smtClean="0">
                          <a:effectLst/>
                          <a:latin typeface="Mech" panose="02000603020201020004" charset="0"/>
                          <a:ea typeface="+mn-ea"/>
                          <a:cs typeface="Arial" panose="020B0604020202020204" pitchFamily="34" charset="0"/>
                        </a:rPr>
                        <a:t>Абилимпикс</a:t>
                      </a:r>
                      <a:endParaRPr lang="ru-RU" sz="1600" b="0" spc="0" dirty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чел.</a:t>
                      </a:r>
                      <a:endParaRPr lang="ru-RU" sz="1600" b="0" spc="0" dirty="0" smtClean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5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единой информационной базы обучающихся с ОВЗ и  инвалидностью системы СПО (Атлас новых профессий как механизм профессиональной ориентации)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чел.</a:t>
                      </a:r>
                      <a:endParaRPr lang="ru-RU" sz="1600" b="0" spc="0" dirty="0" smtClean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823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Профилактика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аддиктивного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девиантного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поведения подростков в условиях образовательного учреждения: нормативные основы, альтернативный подход, меры реабилитации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600" b="0" spc="0" baseline="0" dirty="0" smtClean="0">
                          <a:effectLst/>
                          <a:latin typeface="Mech" panose="0200060302020102000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чел.</a:t>
                      </a:r>
                      <a:endParaRPr lang="ru-RU" sz="1600" b="0" spc="0" dirty="0" smtClean="0">
                        <a:effectLst/>
                        <a:latin typeface="Mech" panose="0200060302020102000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89740"/>
                  </a:ext>
                </a:extLst>
              </a:tr>
            </a:tbl>
          </a:graphicData>
        </a:graphic>
      </p:graphicFrame>
      <p:sp>
        <p:nvSpPr>
          <p:cNvPr id="28" name="Прямоугольник 66"/>
          <p:cNvSpPr>
            <a:spLocks noChangeArrowheads="1"/>
          </p:cNvSpPr>
          <p:nvPr/>
        </p:nvSpPr>
        <p:spPr bwMode="auto">
          <a:xfrm>
            <a:off x="9022796" y="2054850"/>
            <a:ext cx="787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Mech" panose="02000603020201020004" charset="0"/>
                <a:cs typeface="Arial" panose="020B0604020202020204" pitchFamily="34" charset="0"/>
              </a:rPr>
              <a:t>2017</a:t>
            </a:r>
            <a:endParaRPr lang="ru-RU" altLang="ru-RU" sz="2000" b="1" dirty="0">
              <a:latin typeface="Mech" panose="0200060302020102000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66"/>
          <p:cNvSpPr>
            <a:spLocks noChangeArrowheads="1"/>
          </p:cNvSpPr>
          <p:nvPr/>
        </p:nvSpPr>
        <p:spPr bwMode="auto">
          <a:xfrm>
            <a:off x="8934279" y="2653392"/>
            <a:ext cx="1059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100%</a:t>
            </a:r>
            <a:endParaRPr lang="ru-RU" altLang="ru-RU" sz="2800" b="1" dirty="0">
              <a:solidFill>
                <a:srgbClr val="C00000"/>
              </a:solidFill>
              <a:latin typeface="Mech" panose="0200060302020102000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26928" y="655092"/>
            <a:ext cx="10631606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367684553"/>
              </p:ext>
            </p:extLst>
          </p:nvPr>
        </p:nvGraphicFramePr>
        <p:xfrm>
          <a:off x="6948071" y="3702314"/>
          <a:ext cx="4688501" cy="299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7375410" y="3179094"/>
            <a:ext cx="4498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Результаты обучения по программам ДПО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Mech" panose="02000603020201020004" charset="0"/>
                <a:cs typeface="Arial" panose="020B0604020202020204" pitchFamily="34" charset="0"/>
              </a:rPr>
              <a:t>на  стажировочной площадке</a:t>
            </a: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7661865" y="2290994"/>
            <a:ext cx="1069316" cy="8856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10155149" y="2290994"/>
            <a:ext cx="1087727" cy="8856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883</Words>
  <Application>Microsoft Office PowerPoint</Application>
  <PresentationFormat>Широкоэкранный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MS PGothic</vt:lpstr>
      <vt:lpstr>Aharoni</vt:lpstr>
      <vt:lpstr>Arial</vt:lpstr>
      <vt:lpstr>Arial Black</vt:lpstr>
      <vt:lpstr>Arial Unicode MS</vt:lpstr>
      <vt:lpstr>Calibri</vt:lpstr>
      <vt:lpstr>Calibri Light</vt:lpstr>
      <vt:lpstr>Mech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Бочанова</dc:creator>
  <cp:lastModifiedBy>Пользователь</cp:lastModifiedBy>
  <cp:revision>327</cp:revision>
  <cp:lastPrinted>2019-04-17T02:08:30Z</cp:lastPrinted>
  <dcterms:created xsi:type="dcterms:W3CDTF">2016-11-18T03:48:45Z</dcterms:created>
  <dcterms:modified xsi:type="dcterms:W3CDTF">2019-04-17T02:15:20Z</dcterms:modified>
</cp:coreProperties>
</file>