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300" r:id="rId3"/>
    <p:sldId id="328" r:id="rId4"/>
    <p:sldId id="314" r:id="rId5"/>
    <p:sldId id="295" r:id="rId6"/>
    <p:sldId id="326" r:id="rId7"/>
    <p:sldId id="327" r:id="rId8"/>
    <p:sldId id="32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505" autoAdjust="0"/>
  </p:normalViewPr>
  <p:slideViewPr>
    <p:cSldViewPr>
      <p:cViewPr varScale="1">
        <p:scale>
          <a:sx n="71" d="100"/>
          <a:sy n="71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"/>
          <c:y val="8.7962962962962965E-2"/>
          <c:w val="0.53888888888888886"/>
          <c:h val="0.898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B1-4C9B-8C31-E4BF5523CF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B1-4C9B-8C31-E4BF5523CF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B1-4C9B-8C31-E4BF5523CF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B1-4C9B-8C31-E4BF5523CFF5}"/>
              </c:ext>
            </c:extLst>
          </c:dPt>
          <c:val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B1-4C9B-8C31-E4BF5523CFF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BB1-4C9B-8C31-E4BF5523CF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BB1-4C9B-8C31-E4BF5523CF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BB1-4C9B-8C31-E4BF5523CF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5BB1-4C9B-8C31-E4BF5523CFF5}"/>
              </c:ext>
            </c:extLst>
          </c:dP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BB1-4C9B-8C31-E4BF5523C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ул. Рабочего Штаба, 19а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F0D65-A933-4E50-B8E0-E7155CBC996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9DFD0-E6B3-4C36-BAC6-57915ABAE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39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ул. Рабочего Штаба, 19а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7226-D3A7-4737-844C-DA16AA142D2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59DAD-EF2C-4B15-996B-86CA6552E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8349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6526E-DE13-4A61-8BC3-EF79F27C7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013804-5CB1-4531-A3EB-BBDA66C7E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72068-CA71-4B4E-968A-EBC73325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A271-B99B-4C6E-9D7E-D9811E660C95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4D258-547B-46E0-AF1C-E491BD72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C5B4D-41B0-42E9-92AA-D13EB066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39AD3-91E0-44D6-8E21-9B14852C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141E2-DE32-4280-80EC-EF38E95FD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16AB5-1447-4483-A222-A1894D7A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0C26-AC5C-4111-ACA7-CCFDC4552400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35236-6AF5-47FE-8F8A-18EC28EA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C4917-BD18-42D9-A94A-44103E9E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E2242F-AF64-4594-9777-5FB2C5E6D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3F36B6-F94E-46BD-9552-B33E88A9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1FFE0-4301-473C-BC4C-CFF2F04D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92D0-34D0-41DB-B3FA-8C3678506D26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A11D5-FB6B-478E-963C-63ADCB40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63DFE9-3635-4155-AF29-2B2E657F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8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4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7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49F39-1689-411D-89CD-0B87CEF8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4FB32-5CB5-4F87-BE00-31ABEE2D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E5E0E-A7B7-4C02-9795-F36B769B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C173-D987-4389-9992-4610E0C0B10B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FB21A-0ECF-4AB0-A5D6-2017C3BF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6A142-85D8-46F4-8890-456336C1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84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2F4D2-19B7-4EF9-AAD7-60267F9D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F2192-F47F-47E8-8E0A-585B64E17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5CA90-18F3-4C12-BBED-C6D755CC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B0C2-CD03-4792-A40E-AE987043CD57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C393D-7921-443B-BF34-7268FEDA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0C10C-E32D-4DD5-93F3-6AA32469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A24C4-78C9-49D2-AC7B-F301ED1E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6179B-9FB8-4466-8A1D-683614A3D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1AF598-DD4F-47E2-A553-D3A89B8C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610B3E-6643-4253-9CC0-BEBC90FC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215-C841-4580-91EE-0B6B8642E883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35FC9A-C017-4D9A-BA06-C07E4C90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29A2BE-6403-4EDA-B6A9-C540C4D7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6325A-52CA-420B-A6C2-C2FE0C10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399996-D85A-4FBE-85CF-EDD645836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663363-4B16-43F1-8C75-DF632FA17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F4E300-AD7E-4966-8878-051EC002F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07C27B-5FA9-4701-9C67-2C72B61EB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309EA7-3277-4A75-8F18-F06DE1D9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0D4-6111-49C4-9E55-D41AC182788A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098D75-2A35-4457-895B-21B0AE99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8BCB1C-13AC-49B6-B6BC-4CFA93E3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9BF98-E4CB-4D1C-9844-BACD80FC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C32A48-FA05-4778-89D3-B69AD5DC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0520-5FAC-4D58-AFD3-7D99F0BBB7FE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62426-B1C4-45BF-AA08-443A478B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C1DDFA-5C1D-422F-A48F-DF1674FC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35B7A-A2EE-4FA2-9689-592FA4F5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43D9-8537-4E00-8A21-5D242BCDEA7F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4290E6-E653-471F-ADDC-6A8AC6D7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A7761-ED10-4F39-982B-9DD5B1D1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EBAA0-E737-4521-8E2A-1BE1E8EB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EC4FA-CB0B-40E3-9801-6B661AB0E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A2268-07BA-4016-AE8B-CC9D4698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802A9-02DE-4CAB-BAB8-0BF02FEC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40A-639D-472C-BD4A-EF84D75DCC17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83C83-0AB0-491D-8B7A-7BA21C72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576F8-F447-48DA-9DBA-EF5C6D27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E5D79-4DDE-4DE9-A897-88A382A9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64BF22-FA57-4279-A88D-B41685068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BBEABD-C161-471C-A601-43C24FF67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340EA1-FA81-4827-A15A-6E1B21A7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B395-1699-40C6-B964-27044061BC6D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1BABD2-9D58-4802-94A5-62246AF7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Иркутск, 2016 г., Васильев Р.В.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ED0C1-CC2C-4469-ABC5-95C86076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6214F-1F7A-45A3-B51A-5245D78E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398A2F-6A6E-45C4-ADC5-867B5816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2E2BA-EECB-4811-9384-F985D365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2492-B0EF-46BD-91D2-BCFB48FACF37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4A9E9-5E3C-437A-AB48-6905ED5B0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Иркутск, 2016 г., Васильев Р.В.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83C0B-6B43-4032-8803-F14009B66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1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FAE4-2C08-48D8-B94D-7B8E429969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FE87-8975-49D3-B722-9B6C02157C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3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99EFC-C87F-4728-9CA9-D1BC57C2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944816" cy="3600400"/>
          </a:xfrm>
        </p:spPr>
        <p:txBody>
          <a:bodyPr>
            <a:noAutofit/>
          </a:bodyPr>
          <a:lstStyle/>
          <a:p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подготовки педагогических кадров для системы инклюзивного профессионального образования</a:t>
            </a:r>
          </a:p>
          <a:p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Верхозина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управления,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псих. наук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82"/>
            <a:ext cx="42306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2E5B0A-D822-47C1-8901-1BA26B0A042E}"/>
              </a:ext>
            </a:extLst>
          </p:cNvPr>
          <p:cNvSpPr/>
          <p:nvPr/>
        </p:nvSpPr>
        <p:spPr>
          <a:xfrm>
            <a:off x="4572000" y="51403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99EFC-C87F-4728-9CA9-D1BC57C2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944816" cy="3600400"/>
          </a:xfrm>
        </p:spPr>
        <p:txBody>
          <a:bodyPr>
            <a:noAutofit/>
          </a:bodyPr>
          <a:lstStyle/>
          <a:p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развитию инклюзивного образования в системе среднего профессионального образования Иркутской области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гг.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Министром образования </a:t>
            </a:r>
          </a:p>
          <a:p>
            <a:pPr>
              <a:lnSpc>
                <a:spcPct val="100000"/>
              </a:lnSpc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Перегудовой В.В.)</a:t>
            </a:r>
          </a:p>
          <a:p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82"/>
            <a:ext cx="42306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2E5B0A-D822-47C1-8901-1BA26B0A042E}"/>
              </a:ext>
            </a:extLst>
          </p:cNvPr>
          <p:cNvSpPr/>
          <p:nvPr/>
        </p:nvSpPr>
        <p:spPr>
          <a:xfrm>
            <a:off x="4572000" y="51403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E8D802-40F1-4B28-90EB-3F38F86C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34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работы по развитию инклюзивного образования в системе среднего профессионального образования Иркутской области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2019-2021 гг.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592267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61F76E-9F39-41DA-BCB9-8EF67BF5E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4" y="4143506"/>
            <a:ext cx="2730176" cy="2047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1887D2-1E77-4310-8640-6035EB3F542B}"/>
              </a:ext>
            </a:extLst>
          </p:cNvPr>
          <p:cNvSpPr txBox="1"/>
          <p:nvPr/>
        </p:nvSpPr>
        <p:spPr>
          <a:xfrm rot="21127888">
            <a:off x="417210" y="5771100"/>
            <a:ext cx="76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797C39-D9E2-45E3-BDD9-BFE4AE7F51BE}"/>
              </a:ext>
            </a:extLst>
          </p:cNvPr>
          <p:cNvSpPr/>
          <p:nvPr/>
        </p:nvSpPr>
        <p:spPr>
          <a:xfrm>
            <a:off x="-54131" y="3010732"/>
            <a:ext cx="3816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государственной политики в профессиональной социализации и обучении инвалидов и лиц с ОВЗ.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E95A31-A004-4625-A031-8B9C01AD8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75878" r="1176" b="10249"/>
          <a:stretch/>
        </p:blipFill>
        <p:spPr>
          <a:xfrm>
            <a:off x="4002065" y="3912901"/>
            <a:ext cx="2808312" cy="88785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21B40D-3B7A-4F75-8A4B-F5C1761EC7FA}"/>
              </a:ext>
            </a:extLst>
          </p:cNvPr>
          <p:cNvSpPr/>
          <p:nvPr/>
        </p:nvSpPr>
        <p:spPr>
          <a:xfrm>
            <a:off x="4386360" y="3134115"/>
            <a:ext cx="4572000" cy="116955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70000">
                <a:srgbClr val="FF9900"/>
              </a:gs>
              <a:gs pos="97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Координацию деятельности региональных организаций, занимающихся вопросами инклюзивного образования в ПОО- РИКП; БПОО; РУМЦ- исключающую дублирования их функциональных обязанностей;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4E84590-FDFF-4909-B52E-44513931D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75878" r="1176" b="10249"/>
          <a:stretch/>
        </p:blipFill>
        <p:spPr>
          <a:xfrm>
            <a:off x="4002065" y="5621289"/>
            <a:ext cx="2808312" cy="88785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E837546-5705-4866-BA00-3083750CE8B7}"/>
              </a:ext>
            </a:extLst>
          </p:cNvPr>
          <p:cNvSpPr/>
          <p:nvPr/>
        </p:nvSpPr>
        <p:spPr>
          <a:xfrm>
            <a:off x="4386360" y="4978919"/>
            <a:ext cx="4572000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70000">
                <a:srgbClr val="FF9900"/>
              </a:gs>
              <a:gs pos="97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Многостороннее эффективное сотрудничество РИКП, БПОО и  РУМЦ в достижении поставленных задач.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659C273-D893-4771-9954-6F854CA02E91}"/>
              </a:ext>
            </a:extLst>
          </p:cNvPr>
          <p:cNvSpPr/>
          <p:nvPr/>
        </p:nvSpPr>
        <p:spPr>
          <a:xfrm>
            <a:off x="5504502" y="1990819"/>
            <a:ext cx="2089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предусматривает: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2E11BC0-F2EF-4302-A6F3-E4F5B442C6D1}"/>
              </a:ext>
            </a:extLst>
          </p:cNvPr>
          <p:cNvCxnSpPr>
            <a:cxnSpLocks/>
          </p:cNvCxnSpPr>
          <p:nvPr/>
        </p:nvCxnSpPr>
        <p:spPr>
          <a:xfrm>
            <a:off x="4140321" y="2744722"/>
            <a:ext cx="4818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A3858C1-2FF0-41C1-AFC5-D1A291A4E652}"/>
              </a:ext>
            </a:extLst>
          </p:cNvPr>
          <p:cNvSpPr/>
          <p:nvPr/>
        </p:nvSpPr>
        <p:spPr>
          <a:xfrm>
            <a:off x="1403648" y="2100208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51EFAB1-8479-4403-AD2C-F05FEE7E5194}"/>
              </a:ext>
            </a:extLst>
          </p:cNvPr>
          <p:cNvCxnSpPr>
            <a:cxnSpLocks/>
          </p:cNvCxnSpPr>
          <p:nvPr/>
        </p:nvCxnSpPr>
        <p:spPr>
          <a:xfrm>
            <a:off x="107504" y="2744722"/>
            <a:ext cx="3707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2D2023-5481-4F13-BC8C-E0535FB6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7728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направления плана работы по развитию инклюзивного образования в системе среднего профессионального образования Иркутской области 2019-2021 гг.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661067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F8333CE-2C98-41A5-AF11-79C02CF07E47}"/>
              </a:ext>
            </a:extLst>
          </p:cNvPr>
          <p:cNvSpPr/>
          <p:nvPr/>
        </p:nvSpPr>
        <p:spPr>
          <a:xfrm>
            <a:off x="140772" y="5741568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ведение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 данных</a:t>
            </a:r>
            <a:endParaRPr lang="ru-RU" sz="1200" dirty="0"/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80C3D4EA-FC32-4135-B6C5-3985CD88E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917362"/>
              </p:ext>
            </p:extLst>
          </p:nvPr>
        </p:nvGraphicFramePr>
        <p:xfrm>
          <a:off x="-216024" y="27907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B9A3240-6973-44A4-BE0B-6C349503560B}"/>
              </a:ext>
            </a:extLst>
          </p:cNvPr>
          <p:cNvSpPr/>
          <p:nvPr/>
        </p:nvSpPr>
        <p:spPr>
          <a:xfrm>
            <a:off x="2142652" y="2157403"/>
            <a:ext cx="168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endParaRPr lang="ru-RU" sz="12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C80DB32-1E8E-4D2F-99EC-926268D2D7AF}"/>
              </a:ext>
            </a:extLst>
          </p:cNvPr>
          <p:cNvSpPr/>
          <p:nvPr/>
        </p:nvSpPr>
        <p:spPr>
          <a:xfrm>
            <a:off x="1826361" y="5751681"/>
            <a:ext cx="238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квалификации,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экспертного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endParaRPr lang="ru-RU" sz="12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A66275F-B2FE-4D44-B429-EE2714EDFA53}"/>
              </a:ext>
            </a:extLst>
          </p:cNvPr>
          <p:cNvGrpSpPr/>
          <p:nvPr/>
        </p:nvGrpSpPr>
        <p:grpSpPr>
          <a:xfrm>
            <a:off x="227100" y="5311409"/>
            <a:ext cx="1440160" cy="360040"/>
            <a:chOff x="1187624" y="5157192"/>
            <a:chExt cx="1440160" cy="360040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F78BFD7-9E47-43C3-AA3E-90FCEFC29086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5398577"/>
              <a:ext cx="144016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8C82C69-6178-4713-9790-276C5FFAF39D}"/>
                </a:ext>
              </a:extLst>
            </p:cNvPr>
            <p:cNvSpPr/>
            <p:nvPr/>
          </p:nvSpPr>
          <p:spPr>
            <a:xfrm>
              <a:off x="1691680" y="5157192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889656-FD11-45C6-A36A-873CD7D54365}"/>
                </a:ext>
              </a:extLst>
            </p:cNvPr>
            <p:cNvSpPr txBox="1"/>
            <p:nvPr/>
          </p:nvSpPr>
          <p:spPr>
            <a:xfrm>
              <a:off x="1719934" y="5157192"/>
              <a:ext cx="331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BFDB8A-67EB-40A5-9C9B-14BD71B367A7}"/>
              </a:ext>
            </a:extLst>
          </p:cNvPr>
          <p:cNvSpPr/>
          <p:nvPr/>
        </p:nvSpPr>
        <p:spPr>
          <a:xfrm>
            <a:off x="328261" y="2149540"/>
            <a:ext cx="123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мероприятия</a:t>
            </a:r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9058A6A-5B3B-414C-A75E-BBE7EF3F516E}"/>
              </a:ext>
            </a:extLst>
          </p:cNvPr>
          <p:cNvGrpSpPr/>
          <p:nvPr/>
        </p:nvGrpSpPr>
        <p:grpSpPr>
          <a:xfrm>
            <a:off x="227100" y="2754048"/>
            <a:ext cx="1440160" cy="360040"/>
            <a:chOff x="1187624" y="5157192"/>
            <a:chExt cx="1440160" cy="360040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AF1CCD2-5AEE-4CAE-BF5E-B52714CB90C4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5398577"/>
              <a:ext cx="144016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5FC0CE5D-A7B1-473F-B9DD-2559A14534BE}"/>
                </a:ext>
              </a:extLst>
            </p:cNvPr>
            <p:cNvSpPr/>
            <p:nvPr/>
          </p:nvSpPr>
          <p:spPr>
            <a:xfrm>
              <a:off x="1691680" y="5157192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A9E169-211C-4E53-BBB1-22D3CE0F5440}"/>
                </a:ext>
              </a:extLst>
            </p:cNvPr>
            <p:cNvSpPr txBox="1"/>
            <p:nvPr/>
          </p:nvSpPr>
          <p:spPr>
            <a:xfrm>
              <a:off x="1719934" y="5157192"/>
              <a:ext cx="331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3E00AB8-8C61-45E3-8867-3B41A0623E9F}"/>
              </a:ext>
            </a:extLst>
          </p:cNvPr>
          <p:cNvGrpSpPr/>
          <p:nvPr/>
        </p:nvGrpSpPr>
        <p:grpSpPr>
          <a:xfrm>
            <a:off x="2299081" y="5311409"/>
            <a:ext cx="1440160" cy="360040"/>
            <a:chOff x="1187624" y="5157192"/>
            <a:chExt cx="1440160" cy="360040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38103E56-3EC3-4A5F-8297-DC8DDF33A2D9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5398577"/>
              <a:ext cx="144016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12CC029-11A9-4690-82C5-E5D247FF2657}"/>
                </a:ext>
              </a:extLst>
            </p:cNvPr>
            <p:cNvSpPr/>
            <p:nvPr/>
          </p:nvSpPr>
          <p:spPr>
            <a:xfrm>
              <a:off x="1691680" y="5157192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286FDA-B4D2-4E23-B297-DFD8F6E2DB2F}"/>
                </a:ext>
              </a:extLst>
            </p:cNvPr>
            <p:cNvSpPr txBox="1"/>
            <p:nvPr/>
          </p:nvSpPr>
          <p:spPr>
            <a:xfrm>
              <a:off x="1719934" y="5157192"/>
              <a:ext cx="331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279FE37-C0A8-4442-BA07-0FA23D1ADA72}"/>
              </a:ext>
            </a:extLst>
          </p:cNvPr>
          <p:cNvSpPr/>
          <p:nvPr/>
        </p:nvSpPr>
        <p:spPr>
          <a:xfrm>
            <a:off x="4433915" y="2230967"/>
            <a:ext cx="274741" cy="581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FA3B1D6-388A-4F5E-812D-3F8C13DC7E0B}"/>
              </a:ext>
            </a:extLst>
          </p:cNvPr>
          <p:cNvSpPr/>
          <p:nvPr/>
        </p:nvSpPr>
        <p:spPr>
          <a:xfrm>
            <a:off x="4283968" y="2323220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27B8A37-EB2F-40D6-B139-9667854FA449}"/>
              </a:ext>
            </a:extLst>
          </p:cNvPr>
          <p:cNvSpPr/>
          <p:nvPr/>
        </p:nvSpPr>
        <p:spPr>
          <a:xfrm>
            <a:off x="4680607" y="2132856"/>
            <a:ext cx="4274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-ведение специализированного учета обучающихся с инвалидностью и ОВЗ на период обучения в ПОО;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-мониторинг образовательной среды ПОО в соответствии с требованиями;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-исследование потребностей лиц с ОВЗ и инвалидностью в получении среднего профобразования;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-мониторинг трудоустройства выпускников ПОО с ОВЗ и инвалидностью. 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0E96CCD-B45A-462A-8F9B-19BA8BDB7A2F}"/>
              </a:ext>
            </a:extLst>
          </p:cNvPr>
          <p:cNvSpPr/>
          <p:nvPr/>
        </p:nvSpPr>
        <p:spPr>
          <a:xfrm>
            <a:off x="4433914" y="3356732"/>
            <a:ext cx="274741" cy="581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9FC96B-86BE-4702-8A21-CA9512F40F46}"/>
              </a:ext>
            </a:extLst>
          </p:cNvPr>
          <p:cNvSpPr txBox="1"/>
          <p:nvPr/>
        </p:nvSpPr>
        <p:spPr>
          <a:xfrm>
            <a:off x="4316407" y="2342551"/>
            <a:ext cx="33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2481BC46-D2D6-4860-BE5A-0DB0DAD0191D}"/>
              </a:ext>
            </a:extLst>
          </p:cNvPr>
          <p:cNvSpPr/>
          <p:nvPr/>
        </p:nvSpPr>
        <p:spPr>
          <a:xfrm>
            <a:off x="4296586" y="3419099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15D0B1-8850-4613-858F-742BEF17C7F8}"/>
              </a:ext>
            </a:extLst>
          </p:cNvPr>
          <p:cNvSpPr txBox="1"/>
          <p:nvPr/>
        </p:nvSpPr>
        <p:spPr>
          <a:xfrm>
            <a:off x="4326901" y="3441988"/>
            <a:ext cx="33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0ABA7B7-DDA3-4FE7-81F4-AD836305FF15}"/>
              </a:ext>
            </a:extLst>
          </p:cNvPr>
          <p:cNvGrpSpPr/>
          <p:nvPr/>
        </p:nvGrpSpPr>
        <p:grpSpPr>
          <a:xfrm>
            <a:off x="2230857" y="2754048"/>
            <a:ext cx="1440160" cy="360040"/>
            <a:chOff x="1187624" y="5157192"/>
            <a:chExt cx="1440160" cy="36004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0E09C8B-C163-4FA8-8E2D-8A127E27233B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5398577"/>
              <a:ext cx="144016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BB31B74-9116-4AE5-9F19-BB001A91727A}"/>
                </a:ext>
              </a:extLst>
            </p:cNvPr>
            <p:cNvSpPr/>
            <p:nvPr/>
          </p:nvSpPr>
          <p:spPr>
            <a:xfrm>
              <a:off x="1691680" y="5157192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AD4C43-2A8D-4FE5-8895-14724B69B46A}"/>
                </a:ext>
              </a:extLst>
            </p:cNvPr>
            <p:cNvSpPr txBox="1"/>
            <p:nvPr/>
          </p:nvSpPr>
          <p:spPr>
            <a:xfrm>
              <a:off x="1719934" y="5157192"/>
              <a:ext cx="331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BFFAB28-8E2B-4D8C-9842-14D858328767}"/>
              </a:ext>
            </a:extLst>
          </p:cNvPr>
          <p:cNvSpPr/>
          <p:nvPr/>
        </p:nvSpPr>
        <p:spPr>
          <a:xfrm>
            <a:off x="4433914" y="4639602"/>
            <a:ext cx="274741" cy="581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2F971EB-48B3-4024-A930-AA8258F81595}"/>
              </a:ext>
            </a:extLst>
          </p:cNvPr>
          <p:cNvSpPr/>
          <p:nvPr/>
        </p:nvSpPr>
        <p:spPr>
          <a:xfrm>
            <a:off x="4290157" y="4705472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EB445EA-98C4-4531-9004-EBEB0C13EA9A}"/>
              </a:ext>
            </a:extLst>
          </p:cNvPr>
          <p:cNvSpPr/>
          <p:nvPr/>
        </p:nvSpPr>
        <p:spPr>
          <a:xfrm>
            <a:off x="4692146" y="3287493"/>
            <a:ext cx="42746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и проведение профориентационной работы с инвалидами и лицами с ОВЗ;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регионального этапа чемпионата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и проведение  мероприятий по вопросам инклюзивного образования в рамках БМСО;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мероприятий для родителей, воспитывающих детей с инвалидностью и ОВЗ.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22E43AC-1E37-43C3-9BF1-85AB130434E9}"/>
              </a:ext>
            </a:extLst>
          </p:cNvPr>
          <p:cNvSpPr/>
          <p:nvPr/>
        </p:nvSpPr>
        <p:spPr>
          <a:xfrm>
            <a:off x="4708655" y="4542096"/>
            <a:ext cx="4246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дистанционных образовательных технологий для обучения инвалидов и лиц с ОВЗ;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-разработка АОП, УМК,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обучения  инвалидов и лиц с ОВЗ;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-внедрение модели наставничества;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-осуществление консультационных услуг по профессиональной подготовке и трудоустройству инвалидов и лиц с ОВЗ</a:t>
            </a:r>
            <a:endParaRPr lang="ru-RU" sz="1000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A5B5575-EA53-441C-9D9E-0E4FD92132FE}"/>
              </a:ext>
            </a:extLst>
          </p:cNvPr>
          <p:cNvSpPr/>
          <p:nvPr/>
        </p:nvSpPr>
        <p:spPr>
          <a:xfrm>
            <a:off x="4433914" y="5677303"/>
            <a:ext cx="274741" cy="5816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6F60CF8-6523-468E-B770-847C79A61737}"/>
              </a:ext>
            </a:extLst>
          </p:cNvPr>
          <p:cNvSpPr/>
          <p:nvPr/>
        </p:nvSpPr>
        <p:spPr>
          <a:xfrm>
            <a:off x="4283968" y="5764762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2408A0F-159B-4C39-9778-0D9824762282}"/>
              </a:ext>
            </a:extLst>
          </p:cNvPr>
          <p:cNvSpPr/>
          <p:nvPr/>
        </p:nvSpPr>
        <p:spPr>
          <a:xfrm>
            <a:off x="4716723" y="5601581"/>
            <a:ext cx="4238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-разработка новых программ ДПО и проведение ПК, ПП педагогов ПОО, работающих с инвалидами и лицами с ОВЗ;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семинаров, вебинаров, круглых столов, конференций по вопросам инклюзивного образования в ПОО;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регионального экспертного сообщества чемпионата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40879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037" y="149731"/>
            <a:ext cx="8889451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региональной сетевой методической службы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5037" y="86828"/>
            <a:ext cx="524624" cy="587469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18190" r="9552" b="26539"/>
          <a:stretch/>
        </p:blipFill>
        <p:spPr bwMode="auto">
          <a:xfrm>
            <a:off x="110438" y="696855"/>
            <a:ext cx="4526894" cy="283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t="15734" r="5112" b="21770"/>
          <a:stretch/>
        </p:blipFill>
        <p:spPr bwMode="auto">
          <a:xfrm>
            <a:off x="75037" y="3592546"/>
            <a:ext cx="4562295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t="19881" r="9589" b="22749"/>
          <a:stretch/>
        </p:blipFill>
        <p:spPr bwMode="auto">
          <a:xfrm>
            <a:off x="4716016" y="739648"/>
            <a:ext cx="4345818" cy="279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92547"/>
            <a:ext cx="4345818" cy="30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4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056"/>
            <a:ext cx="9144000" cy="62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A1BA2-8D27-4266-9DE2-9FD900C9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9" descr="http://www.myjulia.ru/data/cache/2011/05/05/760255_6567thumb500.jpg">
            <a:extLst>
              <a:ext uri="{FF2B5EF4-FFF2-40B4-BE49-F238E27FC236}">
                <a16:creationId xmlns:a16="http://schemas.microsoft.com/office/drawing/2014/main" id="{A1C46C39-5980-40CB-A3ED-7B4ED988A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3066" r="4644" b="4959"/>
          <a:stretch/>
        </p:blipFill>
        <p:spPr bwMode="auto">
          <a:xfrm>
            <a:off x="5817952" y="1700808"/>
            <a:ext cx="30963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:\мама\Регион Ангарск-Черемхово\новая модель аттетстации\16.png">
            <a:extLst>
              <a:ext uri="{FF2B5EF4-FFF2-40B4-BE49-F238E27FC236}">
                <a16:creationId xmlns:a16="http://schemas.microsoft.com/office/drawing/2014/main" id="{80D9A661-9449-4621-9790-ED083CBC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3" y="2636912"/>
            <a:ext cx="5192712" cy="20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6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343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План работы по развитию инклюзивного образования в системе среднего профессионального образования Иркутской области 2019-2021 гг.</vt:lpstr>
      <vt:lpstr> Основные направления плана работы по развитию инклюзивного образования в системе среднего профессионального образования Иркутской области 2019-2021 гг.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дополнительного профессионального образования  «Центр развития профессионального образования»</dc:title>
  <dc:creator>Васильева Людмила Георгиевна</dc:creator>
  <cp:lastModifiedBy>Ломаев Виталий Николаевич</cp:lastModifiedBy>
  <cp:revision>216</cp:revision>
  <cp:lastPrinted>2015-05-13T09:22:05Z</cp:lastPrinted>
  <dcterms:created xsi:type="dcterms:W3CDTF">2015-02-07T06:16:17Z</dcterms:created>
  <dcterms:modified xsi:type="dcterms:W3CDTF">2019-04-17T02:47:30Z</dcterms:modified>
</cp:coreProperties>
</file>