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258" r:id="rId3"/>
    <p:sldId id="261" r:id="rId4"/>
    <p:sldId id="264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3C0C"/>
    <a:srgbClr val="E7F9FF"/>
    <a:srgbClr val="81AA65"/>
    <a:srgbClr val="FBE5D6"/>
    <a:srgbClr val="FCE9E0"/>
    <a:srgbClr val="FFFFFF"/>
    <a:srgbClr val="EAF2FA"/>
    <a:srgbClr val="F4B183"/>
    <a:srgbClr val="6DA945"/>
    <a:srgbClr val="E2F0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95" autoAdjust="0"/>
  </p:normalViewPr>
  <p:slideViewPr>
    <p:cSldViewPr snapToGrid="0">
      <p:cViewPr varScale="1">
        <p:scale>
          <a:sx n="69" d="100"/>
          <a:sy n="69" d="100"/>
        </p:scale>
        <p:origin x="7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E2EEB-A12D-45CB-9001-D9A67DDAC47B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A3C1E4-38B5-4FF6-B405-A85B9321E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176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05C9E-B83B-4B8B-AA2A-2FE4ADAA3DF8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B251-F411-40F8-9AA4-80D64550E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08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05C9E-B83B-4B8B-AA2A-2FE4ADAA3DF8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B251-F411-40F8-9AA4-80D64550E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99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05C9E-B83B-4B8B-AA2A-2FE4ADAA3DF8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B251-F411-40F8-9AA4-80D64550E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393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05C9E-B83B-4B8B-AA2A-2FE4ADAA3DF8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B251-F411-40F8-9AA4-80D64550E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1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05C9E-B83B-4B8B-AA2A-2FE4ADAA3DF8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B251-F411-40F8-9AA4-80D64550E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633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05C9E-B83B-4B8B-AA2A-2FE4ADAA3DF8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B251-F411-40F8-9AA4-80D64550E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548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05C9E-B83B-4B8B-AA2A-2FE4ADAA3DF8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B251-F411-40F8-9AA4-80D64550E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734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05C9E-B83B-4B8B-AA2A-2FE4ADAA3DF8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B251-F411-40F8-9AA4-80D64550E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435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05C9E-B83B-4B8B-AA2A-2FE4ADAA3DF8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B251-F411-40F8-9AA4-80D64550E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52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05C9E-B83B-4B8B-AA2A-2FE4ADAA3DF8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B251-F411-40F8-9AA4-80D64550E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668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05C9E-B83B-4B8B-AA2A-2FE4ADAA3DF8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B251-F411-40F8-9AA4-80D64550E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493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05C9E-B83B-4B8B-AA2A-2FE4ADAA3DF8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8B251-F411-40F8-9AA4-80D64550E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178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6439" y="1508921"/>
            <a:ext cx="8308420" cy="237013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b="1" dirty="0" smtClean="0">
                <a:solidFill>
                  <a:srgbClr val="01588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сетевого взаимодействия в деятельности базовой профессиональной образовательной организации</a:t>
            </a:r>
            <a:endParaRPr lang="ru-RU" sz="3600" b="1" dirty="0">
              <a:solidFill>
                <a:srgbClr val="01588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6153" y="110332"/>
            <a:ext cx="1117412" cy="1188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524001" y="215903"/>
            <a:ext cx="7772399" cy="598487"/>
          </a:xfrm>
          <a:custGeom>
            <a:avLst/>
            <a:gdLst>
              <a:gd name="connsiteX0" fmla="*/ 0 w 4176464"/>
              <a:gd name="connsiteY0" fmla="*/ 0 h 191496"/>
              <a:gd name="connsiteX1" fmla="*/ 4176464 w 4176464"/>
              <a:gd name="connsiteY1" fmla="*/ 0 h 191496"/>
              <a:gd name="connsiteX2" fmla="*/ 4176464 w 4176464"/>
              <a:gd name="connsiteY2" fmla="*/ 191496 h 191496"/>
              <a:gd name="connsiteX3" fmla="*/ 0 w 4176464"/>
              <a:gd name="connsiteY3" fmla="*/ 191496 h 191496"/>
              <a:gd name="connsiteX4" fmla="*/ 0 w 4176464"/>
              <a:gd name="connsiteY4" fmla="*/ 0 h 191496"/>
              <a:gd name="connsiteX0" fmla="*/ 0 w 4319684"/>
              <a:gd name="connsiteY0" fmla="*/ 0 h 378783"/>
              <a:gd name="connsiteX1" fmla="*/ 4176464 w 4319684"/>
              <a:gd name="connsiteY1" fmla="*/ 0 h 378783"/>
              <a:gd name="connsiteX2" fmla="*/ 4319684 w 4319684"/>
              <a:gd name="connsiteY2" fmla="*/ 378783 h 378783"/>
              <a:gd name="connsiteX3" fmla="*/ 0 w 4319684"/>
              <a:gd name="connsiteY3" fmla="*/ 191496 h 378783"/>
              <a:gd name="connsiteX4" fmla="*/ 0 w 4319684"/>
              <a:gd name="connsiteY4" fmla="*/ 0 h 378783"/>
              <a:gd name="connsiteX0" fmla="*/ 0 w 4319684"/>
              <a:gd name="connsiteY0" fmla="*/ 0 h 488730"/>
              <a:gd name="connsiteX1" fmla="*/ 4176464 w 4319684"/>
              <a:gd name="connsiteY1" fmla="*/ 0 h 488730"/>
              <a:gd name="connsiteX2" fmla="*/ 4319684 w 4319684"/>
              <a:gd name="connsiteY2" fmla="*/ 488730 h 488730"/>
              <a:gd name="connsiteX3" fmla="*/ 0 w 4319684"/>
              <a:gd name="connsiteY3" fmla="*/ 191496 h 488730"/>
              <a:gd name="connsiteX4" fmla="*/ 0 w 4319684"/>
              <a:gd name="connsiteY4" fmla="*/ 0 h 488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9684" h="488730">
                <a:moveTo>
                  <a:pt x="0" y="0"/>
                </a:moveTo>
                <a:lnTo>
                  <a:pt x="4176464" y="0"/>
                </a:lnTo>
                <a:lnTo>
                  <a:pt x="4319684" y="488730"/>
                </a:lnTo>
                <a:lnTo>
                  <a:pt x="0" y="191496"/>
                </a:lnTo>
                <a:lnTo>
                  <a:pt x="0" y="0"/>
                </a:lnTo>
                <a:close/>
              </a:path>
            </a:pathLst>
          </a:custGeom>
          <a:solidFill>
            <a:srgbClr val="0158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39876" y="1"/>
            <a:ext cx="8712488" cy="285752"/>
          </a:xfrm>
          <a:custGeom>
            <a:avLst/>
            <a:gdLst>
              <a:gd name="connsiteX0" fmla="*/ 0 w 4176464"/>
              <a:gd name="connsiteY0" fmla="*/ 0 h 144016"/>
              <a:gd name="connsiteX1" fmla="*/ 4176464 w 4176464"/>
              <a:gd name="connsiteY1" fmla="*/ 0 h 144016"/>
              <a:gd name="connsiteX2" fmla="*/ 4176464 w 4176464"/>
              <a:gd name="connsiteY2" fmla="*/ 144016 h 144016"/>
              <a:gd name="connsiteX3" fmla="*/ 0 w 4176464"/>
              <a:gd name="connsiteY3" fmla="*/ 144016 h 144016"/>
              <a:gd name="connsiteX4" fmla="*/ 0 w 4176464"/>
              <a:gd name="connsiteY4" fmla="*/ 0 h 144016"/>
              <a:gd name="connsiteX0" fmla="*/ 0 w 4176464"/>
              <a:gd name="connsiteY0" fmla="*/ 0 h 144016"/>
              <a:gd name="connsiteX1" fmla="*/ 4066295 w 4176464"/>
              <a:gd name="connsiteY1" fmla="*/ 0 h 144016"/>
              <a:gd name="connsiteX2" fmla="*/ 4176464 w 4176464"/>
              <a:gd name="connsiteY2" fmla="*/ 144016 h 144016"/>
              <a:gd name="connsiteX3" fmla="*/ 0 w 4176464"/>
              <a:gd name="connsiteY3" fmla="*/ 144016 h 144016"/>
              <a:gd name="connsiteX4" fmla="*/ 0 w 4176464"/>
              <a:gd name="connsiteY4" fmla="*/ 0 h 144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76464" h="144016">
                <a:moveTo>
                  <a:pt x="0" y="0"/>
                </a:moveTo>
                <a:lnTo>
                  <a:pt x="4066295" y="0"/>
                </a:lnTo>
                <a:lnTo>
                  <a:pt x="4176464" y="144016"/>
                </a:lnTo>
                <a:lnTo>
                  <a:pt x="0" y="144016"/>
                </a:lnTo>
                <a:lnTo>
                  <a:pt x="0" y="0"/>
                </a:lnTo>
                <a:close/>
              </a:path>
            </a:pathLst>
          </a:custGeom>
          <a:solidFill>
            <a:srgbClr val="C3C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24001" y="285753"/>
            <a:ext cx="936625" cy="6657975"/>
          </a:xfrm>
          <a:custGeom>
            <a:avLst/>
            <a:gdLst>
              <a:gd name="connsiteX0" fmla="*/ 0 w 488504"/>
              <a:gd name="connsiteY0" fmla="*/ 0 h 6657475"/>
              <a:gd name="connsiteX1" fmla="*/ 488504 w 488504"/>
              <a:gd name="connsiteY1" fmla="*/ 0 h 6657475"/>
              <a:gd name="connsiteX2" fmla="*/ 488504 w 488504"/>
              <a:gd name="connsiteY2" fmla="*/ 6657475 h 6657475"/>
              <a:gd name="connsiteX3" fmla="*/ 0 w 488504"/>
              <a:gd name="connsiteY3" fmla="*/ 6657475 h 6657475"/>
              <a:gd name="connsiteX4" fmla="*/ 0 w 488504"/>
              <a:gd name="connsiteY4" fmla="*/ 0 h 6657475"/>
              <a:gd name="connsiteX0" fmla="*/ 0 w 833278"/>
              <a:gd name="connsiteY0" fmla="*/ 0 h 6657475"/>
              <a:gd name="connsiteX1" fmla="*/ 833278 w 833278"/>
              <a:gd name="connsiteY1" fmla="*/ 89941 h 6657475"/>
              <a:gd name="connsiteX2" fmla="*/ 488504 w 833278"/>
              <a:gd name="connsiteY2" fmla="*/ 6657475 h 6657475"/>
              <a:gd name="connsiteX3" fmla="*/ 0 w 833278"/>
              <a:gd name="connsiteY3" fmla="*/ 6657475 h 6657475"/>
              <a:gd name="connsiteX4" fmla="*/ 0 w 833278"/>
              <a:gd name="connsiteY4" fmla="*/ 0 h 6657475"/>
              <a:gd name="connsiteX0" fmla="*/ 0 w 1058130"/>
              <a:gd name="connsiteY0" fmla="*/ 0 h 6657475"/>
              <a:gd name="connsiteX1" fmla="*/ 1058130 w 1058130"/>
              <a:gd name="connsiteY1" fmla="*/ 539646 h 6657475"/>
              <a:gd name="connsiteX2" fmla="*/ 488504 w 1058130"/>
              <a:gd name="connsiteY2" fmla="*/ 6657475 h 6657475"/>
              <a:gd name="connsiteX3" fmla="*/ 0 w 1058130"/>
              <a:gd name="connsiteY3" fmla="*/ 6657475 h 6657475"/>
              <a:gd name="connsiteX4" fmla="*/ 0 w 1058130"/>
              <a:gd name="connsiteY4" fmla="*/ 0 h 6657475"/>
              <a:gd name="connsiteX0" fmla="*/ 0 w 1058130"/>
              <a:gd name="connsiteY0" fmla="*/ 0 h 6657475"/>
              <a:gd name="connsiteX1" fmla="*/ 1058130 w 1058130"/>
              <a:gd name="connsiteY1" fmla="*/ 539646 h 6657475"/>
              <a:gd name="connsiteX2" fmla="*/ 83769 w 1058130"/>
              <a:gd name="connsiteY2" fmla="*/ 6612505 h 6657475"/>
              <a:gd name="connsiteX3" fmla="*/ 0 w 1058130"/>
              <a:gd name="connsiteY3" fmla="*/ 6657475 h 6657475"/>
              <a:gd name="connsiteX4" fmla="*/ 0 w 1058130"/>
              <a:gd name="connsiteY4" fmla="*/ 0 h 6657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8130" h="6657475">
                <a:moveTo>
                  <a:pt x="0" y="0"/>
                </a:moveTo>
                <a:lnTo>
                  <a:pt x="1058130" y="539646"/>
                </a:lnTo>
                <a:lnTo>
                  <a:pt x="83769" y="6612505"/>
                </a:lnTo>
                <a:lnTo>
                  <a:pt x="0" y="6657475"/>
                </a:lnTo>
                <a:lnTo>
                  <a:pt x="0" y="0"/>
                </a:lnTo>
                <a:close/>
              </a:path>
            </a:pathLst>
          </a:custGeom>
          <a:solidFill>
            <a:srgbClr val="0158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2130391" y="5569868"/>
            <a:ext cx="9433173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Фоминых Инна Алексеевна, 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аместитель директора по учебно-методической работе </a:t>
            </a:r>
          </a:p>
          <a:p>
            <a:pPr algn="r"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ОГБПОУ «Томского техникума социальных технологий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31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114300" y="110833"/>
            <a:ext cx="11907981" cy="5250393"/>
          </a:xfrm>
          <a:prstGeom prst="rect">
            <a:avLst/>
          </a:prstGeom>
          <a:solidFill>
            <a:srgbClr val="FFFFFF"/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06295" y="209234"/>
            <a:ext cx="10792691" cy="960773"/>
          </a:xfrm>
          <a:prstGeom prst="rect">
            <a:avLst/>
          </a:prstGeom>
          <a:solidFill>
            <a:schemeClr val="bg1"/>
          </a:solidFill>
          <a:ln w="57150">
            <a:solidFill>
              <a:srgbClr val="843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Базовая профессиональная образовательная организация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поддержку функционирования региональных систем профессионального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образования инвалидов и лиц с ОВЗ в субъектах Российской Федерации.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86889" y="1376866"/>
            <a:ext cx="9247911" cy="87218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инвалидов и лиц с ОВЗ по востребованным и перспективным для экономики региона профессиям и специальностям по АОП СПО, ПО, ДПО, учитывающим особенности состоянию здоровья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79960" y="3662698"/>
            <a:ext cx="3283530" cy="100482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квалификации, в том числе в форме стажировок, для педагогических работников ПОО субъектов Российской Федерации</a:t>
            </a:r>
            <a:endParaRPr lang="ru-RU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86889" y="1990397"/>
            <a:ext cx="3581402" cy="90457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реализация АОП СПО для инвалидов и лиц с ОВЗ с использованием сетевой формы</a:t>
            </a:r>
            <a:endParaRPr lang="ru-RU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22877" y="1968419"/>
            <a:ext cx="5527964" cy="91879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оснащение специальным оборудованием для осуществления образовательной деятельности для инвалидов по программам СПО с применением ЭО и ДОТ</a:t>
            </a:r>
            <a:endParaRPr lang="ru-RU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86889" y="2998508"/>
            <a:ext cx="9247912" cy="56065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для коллективного пользования специальных информационных и технических средств, ДОТ, учебно-методических материалов;</a:t>
            </a:r>
            <a:endParaRPr lang="ru-RU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1501" y="4457107"/>
            <a:ext cx="1813490" cy="671699"/>
          </a:xfrm>
          <a:prstGeom prst="rect">
            <a:avLst/>
          </a:prstGeom>
          <a:solidFill>
            <a:srgbClr val="843C0C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Обучающиеся, родители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8025" y="1345483"/>
            <a:ext cx="2043547" cy="240839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94955" y="1328492"/>
            <a:ext cx="2133600" cy="203132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Разъяснения по вопросам организации профессионального обучения лиц с умственной отсталостью (интеллектуальными нарушениями) от  11.02.2019 № 05-108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848599" y="3670453"/>
            <a:ext cx="3886201" cy="997069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профориентационную деятельность, осуществление консультаций инвалидов и лиц с ОВЗ, их родителей (законных представителей)</a:t>
            </a:r>
            <a:endParaRPr lang="ru-RU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823647" y="3666116"/>
            <a:ext cx="1932711" cy="100140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трудоустройства выпускников с инвалидностью</a:t>
            </a:r>
            <a:endParaRPr lang="ru-RU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95133" y="3395640"/>
            <a:ext cx="2026226" cy="101138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Совещание по вопросам  деятельности РУМЦ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20-21.02.2019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840182" y="6110688"/>
            <a:ext cx="9182099" cy="58241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843C0C"/>
                </a:solidFill>
                <a:latin typeface="Arial Black" panose="020B0A04020102020204" pitchFamily="34" charset="0"/>
              </a:rPr>
              <a:t>ЦЕНТР ФОРМИРОВАНИЯ ИНКЛЮЗИВНОЙ ФИЛОСОФИИ В РЕГИОНЕ</a:t>
            </a:r>
            <a:endParaRPr lang="ru-RU" dirty="0">
              <a:solidFill>
                <a:srgbClr val="843C0C"/>
              </a:solidFill>
              <a:latin typeface="Arial Black" panose="020B0A04020102020204" pitchFamily="34" charset="0"/>
            </a:endParaRPr>
          </a:p>
        </p:txBody>
      </p:sp>
      <p:pic>
        <p:nvPicPr>
          <p:cNvPr id="11" name="Picture 2" descr="ÐÐ°ÑÑÐ¸Ð½ÐºÐ¸ Ð¿Ð¾ Ð·Ð°Ð¿ÑÐ¾ÑÑ JHUFYBPFWB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61" y="341107"/>
            <a:ext cx="1066170" cy="801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5113" y="282677"/>
            <a:ext cx="837014" cy="825666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6866" y="4890306"/>
            <a:ext cx="517934" cy="416978"/>
          </a:xfrm>
          <a:prstGeom prst="rect">
            <a:avLst/>
          </a:prstGeom>
        </p:spPr>
      </p:pic>
      <p:sp>
        <p:nvSpPr>
          <p:cNvPr id="23" name="Скругленный прямоугольник 22"/>
          <p:cNvSpPr/>
          <p:nvPr/>
        </p:nvSpPr>
        <p:spPr>
          <a:xfrm>
            <a:off x="196415" y="5153517"/>
            <a:ext cx="2026226" cy="142536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Минтруда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оссии № 804н, </a:t>
            </a:r>
            <a:r>
              <a:rPr lang="ru-RU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инпросвещения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№ 299, </a:t>
            </a:r>
            <a:r>
              <a:rPr lang="ru-RU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инобрнауки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№ 1154 от 14.12 2018 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502192" y="4808749"/>
            <a:ext cx="8682444" cy="997069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БПОО, обеспечивающих поддержку региональных систем  ИПО инвалидов с организациями, осуществляющими образовательную деятельность по программам СПО в целях организации сопровождения инвалидов, при получении ими профессионального образования и дальнейшего трудоустройства выпускников из числа инвалидов молодого возраста</a:t>
            </a:r>
            <a:endParaRPr lang="ru-RU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07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nfographic business template in speech bubble sty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69" t="17259" r="18056"/>
          <a:stretch/>
        </p:blipFill>
        <p:spPr bwMode="auto">
          <a:xfrm>
            <a:off x="3297382" y="101917"/>
            <a:ext cx="4959928" cy="6527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вал 1"/>
          <p:cNvSpPr/>
          <p:nvPr/>
        </p:nvSpPr>
        <p:spPr>
          <a:xfrm>
            <a:off x="3756067" y="2690054"/>
            <a:ext cx="1814946" cy="181494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КАДРЫ</a:t>
            </a:r>
            <a:endParaRPr lang="ru-RU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endParaRPr lang="ru-RU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726871" y="518740"/>
            <a:ext cx="1814947" cy="1884217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 Black" panose="020B0A04020102020204" pitchFamily="34" charset="0"/>
              </a:rPr>
              <a:t>СЕТЕВЫЕ ОБРАЗОВАТЕЛЬНЫЕ СОБЫТИЯ</a:t>
            </a:r>
            <a:endParaRPr lang="ru-RU" sz="1400" dirty="0">
              <a:latin typeface="Arial Black" panose="020B0A0402010202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922817" y="1319408"/>
            <a:ext cx="1814947" cy="1884217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 Black" panose="020B0A04020102020204" pitchFamily="34" charset="0"/>
              </a:rPr>
              <a:t>ДОСТИЖЕНИЯ ОБУЧАЮЩИХСЯ</a:t>
            </a:r>
            <a:endParaRPr lang="ru-RU" sz="1400" dirty="0">
              <a:latin typeface="Arial Black" panose="020B0A04020102020204" pitchFamily="34" charset="0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1011378" y="3185102"/>
            <a:ext cx="3011634" cy="310658"/>
          </a:xfrm>
          <a:prstGeom prst="round2Diag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УПРАВЛЕНИЕ ПРОЕКТАМИ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1011378" y="3544941"/>
            <a:ext cx="2963144" cy="334701"/>
          </a:xfrm>
          <a:prstGeom prst="round2Diag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КРИТИЧЕСКОЕ МЫШЛЕНИЕ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810491" y="4307366"/>
            <a:ext cx="4379770" cy="298054"/>
          </a:xfrm>
          <a:prstGeom prst="round2Diag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РАБОТА В УСЛОВИЯХ НЕОПРЕДЕЛЕННОСТИ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1011378" y="2869590"/>
            <a:ext cx="3378778" cy="278195"/>
          </a:xfrm>
          <a:prstGeom prst="round2Diag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ЭМОЦИОНАЛЬНЫЙ ИНТЕЛЕКТ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810491" y="3929919"/>
            <a:ext cx="3321627" cy="318575"/>
          </a:xfrm>
          <a:prstGeom prst="round2Diag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НЕПРЕРЫВНОЕ ОБРАЗОВАНИЕ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 rot="16200000">
            <a:off x="-473193" y="3615144"/>
            <a:ext cx="2017568" cy="316003"/>
          </a:xfrm>
          <a:prstGeom prst="round2Diag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soft-skills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616580" y="1934344"/>
            <a:ext cx="3993520" cy="313526"/>
          </a:xfrm>
          <a:prstGeom prst="round2Diag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ОБЩЕСТВЕННЫЕ ОРГАНИЗАЦИИ, НКО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693593" y="1147554"/>
            <a:ext cx="3279628" cy="331428"/>
          </a:xfrm>
          <a:prstGeom prst="round2Diag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РОДИТЕЛЬСКОЕ СООБЩЕСТВО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1787237" y="1558188"/>
            <a:ext cx="2087274" cy="275747"/>
          </a:xfrm>
          <a:prstGeom prst="round2Diag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РАБОТОДАТЕЛИ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805294" y="763925"/>
            <a:ext cx="3558885" cy="268630"/>
          </a:xfrm>
          <a:prstGeom prst="round2Diag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ОБРАЗОВАТЕЛЬНОЕ СООБЩЕСТВО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1011378" y="374511"/>
            <a:ext cx="3855027" cy="296048"/>
          </a:xfrm>
          <a:prstGeom prst="round2Diag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ОРГАНЫ ИСПОЛНИТЕЛЬНЙ ВЛАСТИ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 rot="16200000">
            <a:off x="-774715" y="1051981"/>
            <a:ext cx="2245622" cy="456331"/>
          </a:xfrm>
          <a:prstGeom prst="round2Diag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Программа развития</a:t>
            </a:r>
            <a:endParaRPr lang="ru-RU" sz="1600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6259225" y="1243939"/>
            <a:ext cx="5030931" cy="380831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КОНКУРСЫ ПРОФЕССИОНАЛЬНОГО МАСТЕСТВА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" name="Прямоугольник с двумя скругленными противолежащими углами 23"/>
          <p:cNvSpPr/>
          <p:nvPr/>
        </p:nvSpPr>
        <p:spPr>
          <a:xfrm>
            <a:off x="7261894" y="2635197"/>
            <a:ext cx="3855027" cy="296048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МЕРОПРИЯТИЯ РАЗНОГО УРОВНЯ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Прямоугольник с двумя скругленными противолежащими углами 24"/>
          <p:cNvSpPr/>
          <p:nvPr/>
        </p:nvSpPr>
        <p:spPr>
          <a:xfrm>
            <a:off x="7640783" y="2180466"/>
            <a:ext cx="2529319" cy="330042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КОНФЕРЕНЦИИ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6" name="Прямоугольник с двумя скругленными противолежащими углами 25"/>
          <p:cNvSpPr/>
          <p:nvPr/>
        </p:nvSpPr>
        <p:spPr>
          <a:xfrm>
            <a:off x="7602438" y="1741417"/>
            <a:ext cx="2071741" cy="298678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ОЛИМПИАДЫ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7" name="Прямоугольник с двумя скругленными противолежащими углами 26"/>
          <p:cNvSpPr/>
          <p:nvPr/>
        </p:nvSpPr>
        <p:spPr>
          <a:xfrm rot="5400000">
            <a:off x="10366424" y="1478560"/>
            <a:ext cx="2592957" cy="745494"/>
          </a:xfrm>
          <a:prstGeom prst="round2Diag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Психолого-педагогическое сопровождение</a:t>
            </a:r>
            <a:endParaRPr lang="ru-RU" sz="16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Прямоугольник с двумя скругленными противолежащими углами 30"/>
          <p:cNvSpPr/>
          <p:nvPr/>
        </p:nvSpPr>
        <p:spPr>
          <a:xfrm rot="5400000">
            <a:off x="10733598" y="4126116"/>
            <a:ext cx="1842597" cy="321206"/>
          </a:xfrm>
          <a:prstGeom prst="round2Diag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Качество</a:t>
            </a:r>
            <a:endParaRPr lang="ru-RU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Месяц 10"/>
          <p:cNvSpPr/>
          <p:nvPr/>
        </p:nvSpPr>
        <p:spPr>
          <a:xfrm rot="16200000">
            <a:off x="4784298" y="4034504"/>
            <a:ext cx="2071903" cy="3161510"/>
          </a:xfrm>
          <a:prstGeom prst="moon">
            <a:avLst>
              <a:gd name="adj" fmla="val 25375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855033" y="3410168"/>
            <a:ext cx="2043548" cy="1951501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 Black" panose="020B0A04020102020204" pitchFamily="34" charset="0"/>
              </a:rPr>
              <a:t>ПРИЗНАНИЕ ПРОФЕССИОНАЛЬНЫМ СООБЩЕСТВОМ</a:t>
            </a:r>
            <a:endParaRPr lang="ru-RU" sz="1400" dirty="0">
              <a:latin typeface="Arial Black" panose="020B0A04020102020204" pitchFamily="34" charset="0"/>
            </a:endParaRPr>
          </a:p>
        </p:txBody>
      </p:sp>
      <p:sp>
        <p:nvSpPr>
          <p:cNvPr id="1024" name="Скругленный прямоугольник 1023"/>
          <p:cNvSpPr/>
          <p:nvPr/>
        </p:nvSpPr>
        <p:spPr>
          <a:xfrm>
            <a:off x="3778828" y="5069369"/>
            <a:ext cx="1998518" cy="696895"/>
          </a:xfrm>
          <a:prstGeom prst="roundRect">
            <a:avLst/>
          </a:prstGeom>
          <a:solidFill>
            <a:srgbClr val="00B05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2"/>
                </a:solidFill>
                <a:latin typeface="Arial Black" panose="020B0A04020102020204" pitchFamily="34" charset="0"/>
              </a:rPr>
              <a:t>БПОО</a:t>
            </a:r>
            <a:endParaRPr lang="ru-RU" sz="3600" dirty="0">
              <a:solidFill>
                <a:schemeClr val="bg2"/>
              </a:solidFill>
              <a:latin typeface="Arial Black" panose="020B0A04020102020204" pitchFamily="34" charset="0"/>
            </a:endParaRPr>
          </a:p>
        </p:txBody>
      </p:sp>
      <p:sp>
        <p:nvSpPr>
          <p:cNvPr id="34" name="Прямоугольник с двумя скругленными противолежащими углами 33"/>
          <p:cNvSpPr/>
          <p:nvPr/>
        </p:nvSpPr>
        <p:spPr>
          <a:xfrm>
            <a:off x="283750" y="5809540"/>
            <a:ext cx="3855027" cy="963612"/>
          </a:xfrm>
          <a:prstGeom prst="round2DiagRect">
            <a:avLst/>
          </a:prstGeom>
          <a:solidFill>
            <a:schemeClr val="bg1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ИНКЛЮЗИВНЫЕ ПРАКТИКИ, ПРОГРАММЫ, ТЕХНОЛОГИИ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9" name="Прямоугольник с двумя скругленными противолежащими углами 28"/>
          <p:cNvSpPr/>
          <p:nvPr/>
        </p:nvSpPr>
        <p:spPr>
          <a:xfrm>
            <a:off x="6942049" y="3386934"/>
            <a:ext cx="4200526" cy="350647"/>
          </a:xfrm>
          <a:prstGeom prst="round2Diag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ФЕДЕРАЛЬНЫЙ МЕТОДТЧЕСКИЙ ЦЕНТР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8" name="Прямоугольник с двумя скругленными противолежащими углами 27"/>
          <p:cNvSpPr/>
          <p:nvPr/>
        </p:nvSpPr>
        <p:spPr>
          <a:xfrm>
            <a:off x="7602438" y="3879642"/>
            <a:ext cx="3212523" cy="334410"/>
          </a:xfrm>
          <a:prstGeom prst="round2Diag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ПРЕДСТАВЛЕНИЕ ОПЫТА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0" name="Прямоугольник с двумя скругленными противолежащими углами 29"/>
          <p:cNvSpPr/>
          <p:nvPr/>
        </p:nvSpPr>
        <p:spPr>
          <a:xfrm>
            <a:off x="7649199" y="4373636"/>
            <a:ext cx="2894115" cy="319773"/>
          </a:xfrm>
          <a:prstGeom prst="round2Diag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ЭКСПЕРТ, РЕЦЕНЗЕНТ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6" name="Прямоугольник с двумя скругленными противолежащими углами 35"/>
          <p:cNvSpPr/>
          <p:nvPr/>
        </p:nvSpPr>
        <p:spPr>
          <a:xfrm>
            <a:off x="7114799" y="5862548"/>
            <a:ext cx="2084624" cy="669836"/>
          </a:xfrm>
          <a:prstGeom prst="round2DiagRect">
            <a:avLst/>
          </a:prstGeom>
          <a:solidFill>
            <a:schemeClr val="bg1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ИННОВАЦИИ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033" name="Выгнутая вверх стрелка 1032"/>
          <p:cNvSpPr/>
          <p:nvPr/>
        </p:nvSpPr>
        <p:spPr>
          <a:xfrm>
            <a:off x="5820249" y="429930"/>
            <a:ext cx="1580756" cy="938757"/>
          </a:xfrm>
          <a:prstGeom prst="curvedDownArrow">
            <a:avLst>
              <a:gd name="adj1" fmla="val 25000"/>
              <a:gd name="adj2" fmla="val 0"/>
              <a:gd name="adj3" fmla="val 98159"/>
            </a:avLst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32" name="Прямоугольник 1031"/>
          <p:cNvSpPr/>
          <p:nvPr/>
        </p:nvSpPr>
        <p:spPr>
          <a:xfrm>
            <a:off x="6259225" y="157335"/>
            <a:ext cx="4555736" cy="875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ИНКЛЮЗИВНАЯ КУЛЬТУРА,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ИНКЛЮЗИВНАЯ ФИЛОСОФИЯ</a:t>
            </a:r>
            <a:endParaRPr lang="ru-RU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46" name="Picture 4" descr="Ð¢ÑÐµÐ½Ð¸Ð½Ð³ Ð¿Ð¾ Ð±Ð¸Ð·Ð½ÐµÑ-Ð¿ÑÐµÐ·ÐµÐ½ÑÐ°ÑÐ¸Ð¸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17"/>
          <a:stretch/>
        </p:blipFill>
        <p:spPr bwMode="auto">
          <a:xfrm>
            <a:off x="10421863" y="81714"/>
            <a:ext cx="1035602" cy="918495"/>
          </a:xfrm>
          <a:prstGeom prst="hexagon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6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2916" y="5001544"/>
            <a:ext cx="2054549" cy="1530840"/>
          </a:xfrm>
          <a:prstGeom prst="rect">
            <a:avLst/>
          </a:prstGeom>
          <a:noFill/>
          <a:ln w="5715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ÐÐ°ÑÑÐ¸Ð½ÐºÐ¸ Ð¿Ð¾ Ð·Ð°Ð¿ÑÐ¾ÑÑ ÐºÐ°ÑÑÐ¸Ð½ÐºÐ¸ Ð´Ð»Ñ Ð¿ÑÐµÐ·ÐµÐ½ÑÐ°ÑÐ¸Ð¹ powerpoint ÑÐµÐ»Ð¾Ð²ÐµÑÐºÐ¸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642" y="4597266"/>
            <a:ext cx="1421163" cy="1184318"/>
          </a:xfrm>
          <a:prstGeom prst="hexagon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823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6439" y="1508921"/>
            <a:ext cx="8308420" cy="237013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b="1" dirty="0" smtClean="0">
                <a:solidFill>
                  <a:srgbClr val="01588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b="1" dirty="0">
              <a:solidFill>
                <a:srgbClr val="01588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6153" y="110332"/>
            <a:ext cx="1117412" cy="1188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524001" y="215903"/>
            <a:ext cx="7772399" cy="598487"/>
          </a:xfrm>
          <a:custGeom>
            <a:avLst/>
            <a:gdLst>
              <a:gd name="connsiteX0" fmla="*/ 0 w 4176464"/>
              <a:gd name="connsiteY0" fmla="*/ 0 h 191496"/>
              <a:gd name="connsiteX1" fmla="*/ 4176464 w 4176464"/>
              <a:gd name="connsiteY1" fmla="*/ 0 h 191496"/>
              <a:gd name="connsiteX2" fmla="*/ 4176464 w 4176464"/>
              <a:gd name="connsiteY2" fmla="*/ 191496 h 191496"/>
              <a:gd name="connsiteX3" fmla="*/ 0 w 4176464"/>
              <a:gd name="connsiteY3" fmla="*/ 191496 h 191496"/>
              <a:gd name="connsiteX4" fmla="*/ 0 w 4176464"/>
              <a:gd name="connsiteY4" fmla="*/ 0 h 191496"/>
              <a:gd name="connsiteX0" fmla="*/ 0 w 4319684"/>
              <a:gd name="connsiteY0" fmla="*/ 0 h 378783"/>
              <a:gd name="connsiteX1" fmla="*/ 4176464 w 4319684"/>
              <a:gd name="connsiteY1" fmla="*/ 0 h 378783"/>
              <a:gd name="connsiteX2" fmla="*/ 4319684 w 4319684"/>
              <a:gd name="connsiteY2" fmla="*/ 378783 h 378783"/>
              <a:gd name="connsiteX3" fmla="*/ 0 w 4319684"/>
              <a:gd name="connsiteY3" fmla="*/ 191496 h 378783"/>
              <a:gd name="connsiteX4" fmla="*/ 0 w 4319684"/>
              <a:gd name="connsiteY4" fmla="*/ 0 h 378783"/>
              <a:gd name="connsiteX0" fmla="*/ 0 w 4319684"/>
              <a:gd name="connsiteY0" fmla="*/ 0 h 488730"/>
              <a:gd name="connsiteX1" fmla="*/ 4176464 w 4319684"/>
              <a:gd name="connsiteY1" fmla="*/ 0 h 488730"/>
              <a:gd name="connsiteX2" fmla="*/ 4319684 w 4319684"/>
              <a:gd name="connsiteY2" fmla="*/ 488730 h 488730"/>
              <a:gd name="connsiteX3" fmla="*/ 0 w 4319684"/>
              <a:gd name="connsiteY3" fmla="*/ 191496 h 488730"/>
              <a:gd name="connsiteX4" fmla="*/ 0 w 4319684"/>
              <a:gd name="connsiteY4" fmla="*/ 0 h 488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9684" h="488730">
                <a:moveTo>
                  <a:pt x="0" y="0"/>
                </a:moveTo>
                <a:lnTo>
                  <a:pt x="4176464" y="0"/>
                </a:lnTo>
                <a:lnTo>
                  <a:pt x="4319684" y="488730"/>
                </a:lnTo>
                <a:lnTo>
                  <a:pt x="0" y="191496"/>
                </a:lnTo>
                <a:lnTo>
                  <a:pt x="0" y="0"/>
                </a:lnTo>
                <a:close/>
              </a:path>
            </a:pathLst>
          </a:custGeom>
          <a:solidFill>
            <a:srgbClr val="0158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39876" y="1"/>
            <a:ext cx="8712488" cy="285752"/>
          </a:xfrm>
          <a:custGeom>
            <a:avLst/>
            <a:gdLst>
              <a:gd name="connsiteX0" fmla="*/ 0 w 4176464"/>
              <a:gd name="connsiteY0" fmla="*/ 0 h 144016"/>
              <a:gd name="connsiteX1" fmla="*/ 4176464 w 4176464"/>
              <a:gd name="connsiteY1" fmla="*/ 0 h 144016"/>
              <a:gd name="connsiteX2" fmla="*/ 4176464 w 4176464"/>
              <a:gd name="connsiteY2" fmla="*/ 144016 h 144016"/>
              <a:gd name="connsiteX3" fmla="*/ 0 w 4176464"/>
              <a:gd name="connsiteY3" fmla="*/ 144016 h 144016"/>
              <a:gd name="connsiteX4" fmla="*/ 0 w 4176464"/>
              <a:gd name="connsiteY4" fmla="*/ 0 h 144016"/>
              <a:gd name="connsiteX0" fmla="*/ 0 w 4176464"/>
              <a:gd name="connsiteY0" fmla="*/ 0 h 144016"/>
              <a:gd name="connsiteX1" fmla="*/ 4066295 w 4176464"/>
              <a:gd name="connsiteY1" fmla="*/ 0 h 144016"/>
              <a:gd name="connsiteX2" fmla="*/ 4176464 w 4176464"/>
              <a:gd name="connsiteY2" fmla="*/ 144016 h 144016"/>
              <a:gd name="connsiteX3" fmla="*/ 0 w 4176464"/>
              <a:gd name="connsiteY3" fmla="*/ 144016 h 144016"/>
              <a:gd name="connsiteX4" fmla="*/ 0 w 4176464"/>
              <a:gd name="connsiteY4" fmla="*/ 0 h 144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76464" h="144016">
                <a:moveTo>
                  <a:pt x="0" y="0"/>
                </a:moveTo>
                <a:lnTo>
                  <a:pt x="4066295" y="0"/>
                </a:lnTo>
                <a:lnTo>
                  <a:pt x="4176464" y="144016"/>
                </a:lnTo>
                <a:lnTo>
                  <a:pt x="0" y="144016"/>
                </a:lnTo>
                <a:lnTo>
                  <a:pt x="0" y="0"/>
                </a:lnTo>
                <a:close/>
              </a:path>
            </a:pathLst>
          </a:custGeom>
          <a:solidFill>
            <a:srgbClr val="C3C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24001" y="396589"/>
            <a:ext cx="936625" cy="6461411"/>
          </a:xfrm>
          <a:custGeom>
            <a:avLst/>
            <a:gdLst>
              <a:gd name="connsiteX0" fmla="*/ 0 w 488504"/>
              <a:gd name="connsiteY0" fmla="*/ 0 h 6657475"/>
              <a:gd name="connsiteX1" fmla="*/ 488504 w 488504"/>
              <a:gd name="connsiteY1" fmla="*/ 0 h 6657475"/>
              <a:gd name="connsiteX2" fmla="*/ 488504 w 488504"/>
              <a:gd name="connsiteY2" fmla="*/ 6657475 h 6657475"/>
              <a:gd name="connsiteX3" fmla="*/ 0 w 488504"/>
              <a:gd name="connsiteY3" fmla="*/ 6657475 h 6657475"/>
              <a:gd name="connsiteX4" fmla="*/ 0 w 488504"/>
              <a:gd name="connsiteY4" fmla="*/ 0 h 6657475"/>
              <a:gd name="connsiteX0" fmla="*/ 0 w 833278"/>
              <a:gd name="connsiteY0" fmla="*/ 0 h 6657475"/>
              <a:gd name="connsiteX1" fmla="*/ 833278 w 833278"/>
              <a:gd name="connsiteY1" fmla="*/ 89941 h 6657475"/>
              <a:gd name="connsiteX2" fmla="*/ 488504 w 833278"/>
              <a:gd name="connsiteY2" fmla="*/ 6657475 h 6657475"/>
              <a:gd name="connsiteX3" fmla="*/ 0 w 833278"/>
              <a:gd name="connsiteY3" fmla="*/ 6657475 h 6657475"/>
              <a:gd name="connsiteX4" fmla="*/ 0 w 833278"/>
              <a:gd name="connsiteY4" fmla="*/ 0 h 6657475"/>
              <a:gd name="connsiteX0" fmla="*/ 0 w 1058130"/>
              <a:gd name="connsiteY0" fmla="*/ 0 h 6657475"/>
              <a:gd name="connsiteX1" fmla="*/ 1058130 w 1058130"/>
              <a:gd name="connsiteY1" fmla="*/ 539646 h 6657475"/>
              <a:gd name="connsiteX2" fmla="*/ 488504 w 1058130"/>
              <a:gd name="connsiteY2" fmla="*/ 6657475 h 6657475"/>
              <a:gd name="connsiteX3" fmla="*/ 0 w 1058130"/>
              <a:gd name="connsiteY3" fmla="*/ 6657475 h 6657475"/>
              <a:gd name="connsiteX4" fmla="*/ 0 w 1058130"/>
              <a:gd name="connsiteY4" fmla="*/ 0 h 6657475"/>
              <a:gd name="connsiteX0" fmla="*/ 0 w 1058130"/>
              <a:gd name="connsiteY0" fmla="*/ 0 h 6657475"/>
              <a:gd name="connsiteX1" fmla="*/ 1058130 w 1058130"/>
              <a:gd name="connsiteY1" fmla="*/ 539646 h 6657475"/>
              <a:gd name="connsiteX2" fmla="*/ 83769 w 1058130"/>
              <a:gd name="connsiteY2" fmla="*/ 6612505 h 6657475"/>
              <a:gd name="connsiteX3" fmla="*/ 0 w 1058130"/>
              <a:gd name="connsiteY3" fmla="*/ 6657475 h 6657475"/>
              <a:gd name="connsiteX4" fmla="*/ 0 w 1058130"/>
              <a:gd name="connsiteY4" fmla="*/ 0 h 6657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8130" h="6657475">
                <a:moveTo>
                  <a:pt x="0" y="0"/>
                </a:moveTo>
                <a:lnTo>
                  <a:pt x="1058130" y="539646"/>
                </a:lnTo>
                <a:lnTo>
                  <a:pt x="83769" y="6612505"/>
                </a:lnTo>
                <a:lnTo>
                  <a:pt x="0" y="6657475"/>
                </a:lnTo>
                <a:lnTo>
                  <a:pt x="0" y="0"/>
                </a:lnTo>
                <a:close/>
              </a:path>
            </a:pathLst>
          </a:custGeom>
          <a:solidFill>
            <a:srgbClr val="0158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1036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1312</TotalTime>
  <Words>323</Words>
  <Application>Microsoft Office PowerPoint</Application>
  <PresentationFormat>Широкоэкранный</PresentationFormat>
  <Paragraphs>53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Times New Roman</vt:lpstr>
      <vt:lpstr>Тема Office</vt:lpstr>
      <vt:lpstr>Эффективность сетевого взаимодействия в деятельности базовой профессиональной образовательной организации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Валерия</dc:creator>
  <cp:lastModifiedBy>Фоминых Инна Алексеевна</cp:lastModifiedBy>
  <cp:revision>74</cp:revision>
  <dcterms:created xsi:type="dcterms:W3CDTF">2019-04-14T08:48:30Z</dcterms:created>
  <dcterms:modified xsi:type="dcterms:W3CDTF">2019-04-16T16:08:45Z</dcterms:modified>
</cp:coreProperties>
</file>