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5" r:id="rId3"/>
    <p:sldId id="301" r:id="rId4"/>
    <p:sldId id="300" r:id="rId5"/>
    <p:sldId id="302" r:id="rId6"/>
    <p:sldId id="303" r:id="rId7"/>
    <p:sldId id="304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262"/>
    <a:srgbClr val="EB732F"/>
    <a:srgbClr val="0F4A94"/>
    <a:srgbClr val="466B77"/>
    <a:srgbClr val="ED7D31"/>
    <a:srgbClr val="7A0609"/>
    <a:srgbClr val="BAD5FF"/>
    <a:srgbClr val="403D3D"/>
    <a:srgbClr val="41B59F"/>
    <a:srgbClr val="FAD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84" autoAdjust="0"/>
    <p:restoredTop sz="96076" autoAdjust="0"/>
  </p:normalViewPr>
  <p:slideViewPr>
    <p:cSldViewPr snapToGrid="0">
      <p:cViewPr varScale="1">
        <p:scale>
          <a:sx n="102" d="100"/>
          <a:sy n="102" d="100"/>
        </p:scale>
        <p:origin x="3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ЧИСЛЕННОСТЬ ОБУЧАЮЩИХСЯ ПОО, ИМЕЮЩИХ ИНВАЛИДНОСТЬ И ОГРАНИЧЕННЫЕ ВОЗМОЖНОСТИ ЗДОРОВЬЯ  </a:t>
            </a:r>
          </a:p>
        </c:rich>
      </c:tx>
      <c:layout>
        <c:manualLayout>
          <c:xMode val="edge"/>
          <c:yMode val="edge"/>
          <c:x val="4.2698544767658671E-2"/>
          <c:y val="2.74260639027288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0555556526721969E-2"/>
          <c:y val="0.17269517695541162"/>
          <c:w val="0.93888888888888888"/>
          <c:h val="0.591404864846929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ВСЕГО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Лист1!$B$4:$G$4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Лист1!$B$5:$G$5</c:f>
              <c:numCache>
                <c:formatCode>General</c:formatCode>
                <c:ptCount val="6"/>
                <c:pt idx="0">
                  <c:v>203</c:v>
                </c:pt>
                <c:pt idx="1">
                  <c:v>241</c:v>
                </c:pt>
                <c:pt idx="2">
                  <c:v>266</c:v>
                </c:pt>
                <c:pt idx="3">
                  <c:v>396</c:v>
                </c:pt>
                <c:pt idx="4">
                  <c:v>439</c:v>
                </c:pt>
                <c:pt idx="5">
                  <c:v>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07-4BEB-936B-743AB656D145}"/>
            </c:ext>
          </c:extLst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в т.ч. инвалиды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Лист1!$B$4:$G$4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Лист1!$B$6:$G$6</c:f>
              <c:numCache>
                <c:formatCode>General</c:formatCode>
                <c:ptCount val="6"/>
                <c:pt idx="0">
                  <c:v>166</c:v>
                </c:pt>
                <c:pt idx="1">
                  <c:v>153</c:v>
                </c:pt>
                <c:pt idx="2">
                  <c:v>169</c:v>
                </c:pt>
                <c:pt idx="3">
                  <c:v>221</c:v>
                </c:pt>
                <c:pt idx="4">
                  <c:v>236</c:v>
                </c:pt>
                <c:pt idx="5">
                  <c:v>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07-4BEB-936B-743AB656D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1556192"/>
        <c:axId val="1101553696"/>
      </c:lineChart>
      <c:catAx>
        <c:axId val="1101556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01553696"/>
        <c:crosses val="autoZero"/>
        <c:auto val="1"/>
        <c:lblAlgn val="ctr"/>
        <c:lblOffset val="100"/>
        <c:noMultiLvlLbl val="0"/>
      </c:catAx>
      <c:valAx>
        <c:axId val="1101553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0155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47738244469363E-2"/>
          <c:y val="0.19996551946296751"/>
          <c:w val="0.4377001312335958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kern="1200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ДОЛЯ ПОО, В КОТОРЫХ ОБУЧАЮТСЯ ИНВАЛИДЫ,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Лист1!$B$13:$F$13</c:f>
              <c:numCache>
                <c:formatCode>General</c:formatCode>
                <c:ptCount val="5"/>
                <c:pt idx="0">
                  <c:v>76.599999999999994</c:v>
                </c:pt>
                <c:pt idx="1">
                  <c:v>84</c:v>
                </c:pt>
                <c:pt idx="2">
                  <c:v>84.6</c:v>
                </c:pt>
                <c:pt idx="3">
                  <c:v>80.7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2B-4E0E-95C5-E4062C7DC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5565216"/>
        <c:axId val="1105564384"/>
      </c:barChart>
      <c:lineChart>
        <c:grouping val="standard"/>
        <c:varyColors val="0"/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val>
            <c:numRef>
              <c:f>Лист1!$B$14:$F$14</c:f>
              <c:numCache>
                <c:formatCode>General</c:formatCode>
                <c:ptCount val="5"/>
                <c:pt idx="0">
                  <c:v>60</c:v>
                </c:pt>
                <c:pt idx="1">
                  <c:v>75</c:v>
                </c:pt>
                <c:pt idx="2">
                  <c:v>76</c:v>
                </c:pt>
                <c:pt idx="3">
                  <c:v>73</c:v>
                </c:pt>
                <c:pt idx="4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2B-4E0E-95C5-E4062C7DC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565216"/>
        <c:axId val="1105564384"/>
      </c:lineChart>
      <c:catAx>
        <c:axId val="1105565216"/>
        <c:scaling>
          <c:orientation val="minMax"/>
        </c:scaling>
        <c:delete val="1"/>
        <c:axPos val="b"/>
        <c:majorTickMark val="none"/>
        <c:minorTickMark val="none"/>
        <c:tickLblPos val="nextTo"/>
        <c:crossAx val="1105564384"/>
        <c:crosses val="autoZero"/>
        <c:auto val="1"/>
        <c:lblAlgn val="ctr"/>
        <c:lblOffset val="100"/>
        <c:noMultiLvlLbl val="0"/>
      </c:catAx>
      <c:valAx>
        <c:axId val="1105564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055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3115604867573372E-2"/>
          <c:w val="0.96538499696319291"/>
          <c:h val="0.77182921737055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средств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5300</c:v>
                </c:pt>
                <c:pt idx="1">
                  <c:v>10780</c:v>
                </c:pt>
                <c:pt idx="2">
                  <c:v>589.79999999999995</c:v>
                </c:pt>
                <c:pt idx="3">
                  <c:v>1427.6</c:v>
                </c:pt>
                <c:pt idx="4">
                  <c:v>1705.8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A-4413-B44B-2E79A91697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адаптацию объекта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657932115868089E-2"/>
                  <c:y val="-2.192098228094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8A-4413-B44B-2E79A9169737}"/>
                </c:ext>
              </c:extLst>
            </c:dLbl>
            <c:dLbl>
              <c:idx val="1"/>
              <c:layout>
                <c:manualLayout>
                  <c:x val="4.3023449958017053E-2"/>
                  <c:y val="-8.7683929123768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8A-4413-B44B-2E79A9169737}"/>
                </c:ext>
              </c:extLst>
            </c:dLbl>
            <c:dLbl>
              <c:idx val="2"/>
              <c:layout>
                <c:manualLayout>
                  <c:x val="9.219310705289368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8A-4413-B44B-2E79A9169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5300</c:v>
                </c:pt>
                <c:pt idx="1">
                  <c:v>9529</c:v>
                </c:pt>
                <c:pt idx="2">
                  <c:v>136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A-4413-B44B-2E79A9169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914432"/>
        <c:axId val="52928512"/>
      </c:barChart>
      <c:catAx>
        <c:axId val="52914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928512"/>
        <c:crosses val="autoZero"/>
        <c:auto val="1"/>
        <c:lblAlgn val="ctr"/>
        <c:lblOffset val="100"/>
        <c:noMultiLvlLbl val="0"/>
      </c:catAx>
      <c:valAx>
        <c:axId val="52928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91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496037632210013"/>
          <c:y val="0.10850920750298264"/>
          <c:w val="0.44430858799360212"/>
          <c:h val="0.274592925632981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764325758319439E-2"/>
          <c:y val="6.0185185185185182E-2"/>
          <c:w val="0.65647576354872184"/>
          <c:h val="0.898148148148148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Лист1!$B$41</c:f>
              <c:strCache>
                <c:ptCount val="1"/>
                <c:pt idx="0">
                  <c:v>Адаптация объектов(201-2015)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985135732633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Лист1!$C$41</c:f>
              <c:numCache>
                <c:formatCode>General</c:formatCode>
                <c:ptCount val="1"/>
                <c:pt idx="0">
                  <c:v>14829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A-4886-A2C2-9D019097B5AF}"/>
            </c:ext>
          </c:extLst>
        </c:ser>
        <c:ser>
          <c:idx val="1"/>
          <c:order val="1"/>
          <c:tx>
            <c:strRef>
              <c:f>Лист1!$B$42</c:f>
              <c:strCache>
                <c:ptCount val="1"/>
                <c:pt idx="0">
                  <c:v>БПОО (С 2016)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3588108586106479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Лист1!$C$42</c:f>
              <c:numCache>
                <c:formatCode>General</c:formatCode>
                <c:ptCount val="1"/>
                <c:pt idx="0">
                  <c:v>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A-4886-A2C2-9D019097B5AF}"/>
            </c:ext>
          </c:extLst>
        </c:ser>
        <c:ser>
          <c:idx val="2"/>
          <c:order val="2"/>
          <c:tx>
            <c:strRef>
              <c:f>Лист1!$B$43</c:f>
              <c:strCache>
                <c:ptCount val="1"/>
                <c:pt idx="0">
                  <c:v>Диспетчерская служба (с 2015)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5212361006087036E-2"/>
                  <c:y val="-9.2592592592593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Лист1!$C$43</c:f>
              <c:numCache>
                <c:formatCode>General</c:formatCode>
                <c:ptCount val="1"/>
                <c:pt idx="0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5A-4886-A2C2-9D019097B5AF}"/>
            </c:ext>
          </c:extLst>
        </c:ser>
        <c:ser>
          <c:idx val="3"/>
          <c:order val="3"/>
          <c:tx>
            <c:strRef>
              <c:f>Лист1!$B$44</c:f>
              <c:strCache>
                <c:ptCount val="1"/>
                <c:pt idx="0">
                  <c:v>Обучение сурдопереводчиков (с 2016)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0.13588108586106479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Лист1!$C$44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5A-4886-A2C2-9D019097B5AF}"/>
            </c:ext>
          </c:extLst>
        </c:ser>
        <c:ser>
          <c:idx val="4"/>
          <c:order val="4"/>
          <c:tx>
            <c:strRef>
              <c:f>Лист1!$B$45</c:f>
              <c:strCache>
                <c:ptCount val="1"/>
                <c:pt idx="0">
                  <c:v>Абилимпикс (2018)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19722222222222222"/>
                  <c:y val="-8.3333333333333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Лист1!$C$45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85A-4886-A2C2-9D019097B5AF}"/>
            </c:ext>
          </c:extLst>
        </c:ser>
        <c:ser>
          <c:idx val="5"/>
          <c:order val="5"/>
          <c:tx>
            <c:strRef>
              <c:f>Лист1!$B$46</c:f>
              <c:strCache>
                <c:ptCount val="1"/>
                <c:pt idx="0">
                  <c:v>Социо-культурные события (2018)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0.1444444444444444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Лист1!$C$46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5A-4886-A2C2-9D019097B5AF}"/>
            </c:ext>
          </c:extLst>
        </c:ser>
        <c:ser>
          <c:idx val="6"/>
          <c:order val="6"/>
          <c:tx>
            <c:strRef>
              <c:f>Лист1!$B$47</c:f>
              <c:strCache>
                <c:ptCount val="1"/>
                <c:pt idx="0">
                  <c:v>Иные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4444444444444446E-2"/>
                  <c:y val="-5.0925925925925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5A-4886-A2C2-9D019097B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Лист1!$C$47</c:f>
              <c:numCache>
                <c:formatCode>General</c:formatCode>
                <c:ptCount val="1"/>
                <c:pt idx="0">
                  <c:v>903.2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85A-4886-A2C2-9D019097B5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6"/>
        <c:shape val="cylinder"/>
        <c:axId val="1095369216"/>
        <c:axId val="1095371712"/>
        <c:axId val="0"/>
      </c:bar3DChart>
      <c:catAx>
        <c:axId val="1095369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5371712"/>
        <c:crosses val="autoZero"/>
        <c:auto val="1"/>
        <c:lblAlgn val="ctr"/>
        <c:lblOffset val="100"/>
        <c:noMultiLvlLbl val="0"/>
      </c:catAx>
      <c:valAx>
        <c:axId val="1095371712"/>
        <c:scaling>
          <c:orientation val="minMax"/>
          <c:max val="2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9536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853522061818941"/>
          <c:y val="5.294728783902012E-2"/>
          <c:w val="0.36050937218391133"/>
          <c:h val="0.947052712160979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22217881448556"/>
          <c:y val="2.5595472440944882E-2"/>
          <c:w val="0.78644229091275786"/>
          <c:h val="0.903574307228851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Ресурсуный центр инклюзивного образования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4051678139003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8B-465F-8672-2EDBCC301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Ресурсный центр инклюзивного образования Томской области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8B-465F-8672-2EDBCC301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491136"/>
        <c:axId val="44492672"/>
        <c:axId val="0"/>
      </c:bar3DChart>
      <c:catAx>
        <c:axId val="4449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ru-RU"/>
          </a:p>
        </c:txPr>
        <c:crossAx val="44492672"/>
        <c:crosses val="autoZero"/>
        <c:auto val="1"/>
        <c:lblAlgn val="ctr"/>
        <c:lblOffset val="100"/>
        <c:noMultiLvlLbl val="0"/>
      </c:catAx>
      <c:valAx>
        <c:axId val="444926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49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7099737532808"/>
          <c:y val="8.7384806065908455E-2"/>
          <c:w val="0.65312460257633287"/>
          <c:h val="0.7993974190726159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C0-40E5-A3D3-05DE9835C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C0-40E5-A3D3-05DE9835C840}"/>
              </c:ext>
            </c:extLst>
          </c:dPt>
          <c:dLbls>
            <c:delete val="1"/>
          </c:dLbls>
          <c:cat>
            <c:strRef>
              <c:f>Лист1!$B$51:$B$52</c:f>
              <c:strCache>
                <c:ptCount val="2"/>
                <c:pt idx="0">
                  <c:v>ФБ</c:v>
                </c:pt>
                <c:pt idx="1">
                  <c:v>ОБ</c:v>
                </c:pt>
              </c:strCache>
            </c:strRef>
          </c:cat>
          <c:val>
            <c:numRef>
              <c:f>Лист1!$C$51:$C$52</c:f>
              <c:numCache>
                <c:formatCode>#\ ##0.0</c:formatCode>
                <c:ptCount val="2"/>
                <c:pt idx="0">
                  <c:v>18460.900000000001</c:v>
                </c:pt>
                <c:pt idx="1">
                  <c:v>6428.3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C0-40E5-A3D3-05DE9835C8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728534919881868"/>
          <c:y val="0.89707329162380256"/>
          <c:w val="0.4317886563462339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C001-7B3A-4831-A701-C22223DB247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444E-279A-4D91-9574-2C9198C92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4444E-279A-4D91-9574-2C9198C922C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6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4444E-279A-4D91-9574-2C9198C922C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2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5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2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3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1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0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2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9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4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B309-2149-4A67-8B49-EC5E3C3579EB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1863-D6F2-4DAB-959E-9A12D206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1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9064A89-0DC4-084E-9056-30D166990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44"/>
          <a:stretch/>
        </p:blipFill>
        <p:spPr>
          <a:xfrm>
            <a:off x="0" y="364593"/>
            <a:ext cx="5697925" cy="6493407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5068957" y="5210537"/>
            <a:ext cx="6820515" cy="1089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Калинюк Юрий Владимирович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начальник Департамента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профессионального образования Томской области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A4385B37-6744-465A-8C82-BEBF2A3BC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596" y="299351"/>
            <a:ext cx="786670" cy="73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AA2A91-ADBD-384E-98FF-FA46B04B17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643" y="-330889"/>
            <a:ext cx="2951229" cy="208796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F36AED4-F3D1-844E-9DB8-7818B261F50A}"/>
              </a:ext>
            </a:extLst>
          </p:cNvPr>
          <p:cNvSpPr/>
          <p:nvPr/>
        </p:nvSpPr>
        <p:spPr>
          <a:xfrm>
            <a:off x="3508289" y="1538378"/>
            <a:ext cx="8501459" cy="3110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РАЗВИТИЕ ИНКЛЮЗИВНОГО </a:t>
            </a:r>
          </a:p>
          <a:p>
            <a:pPr>
              <a:lnSpc>
                <a:spcPct val="11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ПРОФЕССИОНАЛЬНОГО ОБРАЗОВАНИЯ </a:t>
            </a:r>
          </a:p>
          <a:p>
            <a:pPr>
              <a:lnSpc>
                <a:spcPct val="11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В ТОМСКОЙ ОБЛАСТИ </a:t>
            </a:r>
          </a:p>
          <a:p>
            <a:pPr>
              <a:lnSpc>
                <a:spcPct val="11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НА ОСНОВЕ СОЦИАЛЬНОГО ПАРТНЕРСТВА                            И МЕЖВЕДОМСТВЕННОГО ВЗАИМОДЕЙСТВИЯ: РЕЗУЛЬТАТЫ, ПРОБЛЕМЫ, ПЕРСПЕКТИВЫ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D996904-7338-CA41-872E-6530CFBB61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44"/>
          <a:stretch/>
        </p:blipFill>
        <p:spPr>
          <a:xfrm rot="5400000">
            <a:off x="-242291" y="-460478"/>
            <a:ext cx="5697925" cy="649340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77DD8DE-2FE2-4F47-9B84-9E32005F98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 l="22644"/>
          <a:stretch/>
        </p:blipFill>
        <p:spPr>
          <a:xfrm rot="16200000">
            <a:off x="8090382" y="1546521"/>
            <a:ext cx="5697925" cy="6493407"/>
          </a:xfrm>
          <a:prstGeom prst="rect">
            <a:avLst/>
          </a:prstGeom>
        </p:spPr>
      </p:pic>
      <p:pic>
        <p:nvPicPr>
          <p:cNvPr id="23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6" y="99050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2505914" y="970608"/>
            <a:ext cx="11377612" cy="58263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18A"/>
                </a:solidFill>
                <a:latin typeface="+mn-lt"/>
                <a:cs typeface="Gotham Pro Black" panose="02000903040000020004" pitchFamily="2" charset="0"/>
              </a:rPr>
              <a:t>Перечень поручений Президента Российской Федерации (Пр-580) </a:t>
            </a:r>
          </a:p>
          <a:p>
            <a:pPr marL="457200" indent="-457200" algn="just">
              <a:buAutoNum type="arabicPeriod"/>
            </a:pPr>
            <a:endParaRPr lang="ru-RU" sz="2400" dirty="0" smtClean="0"/>
          </a:p>
          <a:p>
            <a:pPr marL="914400" lvl="1" indent="-457200" algn="just"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Создание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, в том числе на базе лучших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профессиональных</a:t>
            </a:r>
          </a:p>
          <a:p>
            <a:pPr lvl="1" algn="just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образовательных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организаций, центров опережающей профессиональной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подготовки</a:t>
            </a:r>
          </a:p>
          <a:p>
            <a:pPr marL="457200" indent="-457200" algn="just">
              <a:buAutoNum type="arabicPeriod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just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2. Реализация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программ повышения квалификации педагогов и мастеров производственного обучения профессиональных образовательных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организаций</a:t>
            </a:r>
          </a:p>
          <a:p>
            <a:pPr marL="457200" indent="-457200" algn="just">
              <a:buAutoNum type="arabicPeriod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just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3. Проведение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демонстрационного экзамена по стандартам «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</a:rPr>
              <a:t>Ворлдскиллс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» для лиц, освоивших образовательные программы среднего профессионального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0407" y="162084"/>
            <a:ext cx="990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ЗАКОНОДАТЕЛЬНЫЕ ОСНОВЫ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СТРАТЕГИЧЕСКИЕ ОРИЕНТИРЫ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496" y="913460"/>
            <a:ext cx="11089278" cy="5509144"/>
          </a:xfrm>
          <a:prstGeom prst="rect">
            <a:avLst/>
          </a:prstGeom>
          <a:noFill/>
        </p:spPr>
        <p:txBody>
          <a:bodyPr wrap="square" lIns="91389" tIns="45692" rIns="91389" bIns="45692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Конвенция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о правах инвалидов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принята резолюцией 61/106 Генеральной Ассамблеи от 13 декабря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2006 г.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Федеральный закон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от 29 декабря 2012 г. N 273-ФЗ «Об образовании в Российской Федерации»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Федеральный закон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от 3 мая 2012 г. № 46-ФЗ «О ратификации конвенции о правах инвалидов»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Федеральный закон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от 24 ноября 1995 г. № 181-ФЗ «О социальной защите инвалидов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Российской Федерации»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(с изменениями и дополнениями от 29 июля 2018 г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Национальный проект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«Образование»: РП «Молодые профессионалы» и РП «Цифровая образовательная среда»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Национальная программа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«Цифровая экономика»: РП «Кадры для цифровой экономики»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Национальный проект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«Производительность труда и поддержка занятости»: РП «Поддержка занятости и повышение эффективности рынка труда для обеспечения роста производительности труда»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Распоряжение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Правительства РФ от 10 мая 2017 года № 893-р «Об утверждении Плана мероприятий по повышению уровня занятости инвалидов на 2017-2020 годы»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Государственная программа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Российской Федерации "Доступная среда" на 2011 - 2020 годы</a:t>
            </a:r>
          </a:p>
        </p:txBody>
      </p:sp>
    </p:spTree>
    <p:extLst>
      <p:ext uri="{BB962C8B-B14F-4D97-AF65-F5344CB8AC3E}">
        <p14:creationId xmlns:p14="http://schemas.microsoft.com/office/powerpoint/2010/main" val="40895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grayscl/>
            <a:extLst/>
          </a:blip>
          <a:stretch>
            <a:fillRect/>
          </a:stretch>
        </p:blipFill>
        <p:spPr>
          <a:xfrm>
            <a:off x="-464728" y="666075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grayscl/>
            <a:extLst/>
          </a:blip>
          <a:stretch>
            <a:fillRect/>
          </a:stretch>
        </p:blipFill>
        <p:spPr>
          <a:xfrm rot="5400000">
            <a:off x="7541441" y="155348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6" y="99050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5711" y="129316"/>
            <a:ext cx="11811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ВЫЗОВЫ СИСТЕМЕ  ПРОФЕССИОНАЛЬНОГО ОБРАЗОВАНИЯ                        ТОМСКОЙ ОБЛАСТИ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5600" y="1228138"/>
            <a:ext cx="11372574" cy="5472606"/>
            <a:chOff x="565485" y="2527010"/>
            <a:chExt cx="7347388" cy="38435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65485" y="4545159"/>
              <a:ext cx="3355859" cy="1145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ts val="0"/>
                </a:spcBef>
                <a:buClr>
                  <a:schemeClr val="accent1"/>
                </a:buClr>
                <a:buSzPct val="160000"/>
                <a:buChar char="▪"/>
                <a:defRPr sz="1300"/>
              </a:pP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инклюзивного профессионального образования в Томской области на основе социального партнерства и межведомственного взаимодействия</a:t>
              </a:r>
              <a:endParaRPr lang="en-US" sz="2000" dirty="0">
                <a:solidFill>
                  <a:srgbClr val="37526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29541" y="4498330"/>
              <a:ext cx="3438383" cy="13617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ts val="0"/>
                </a:spcBef>
                <a:buClr>
                  <a:schemeClr val="accent1"/>
                </a:buClr>
                <a:buSzPct val="160000"/>
                <a:buChar char="▪"/>
                <a:defRPr sz="1300"/>
              </a:pP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Разработка механизмов, повышающих возможность трудоустройства выпускников с инвалидностью и ограниченными возможностями здоровья по полученным профессиям и специальностям</a:t>
              </a:r>
              <a:endParaRPr lang="en-US" sz="2000" dirty="0">
                <a:solidFill>
                  <a:srgbClr val="37526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80275" y="2697539"/>
              <a:ext cx="3532598" cy="929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ts val="0"/>
                </a:spcBef>
                <a:buClr>
                  <a:schemeClr val="accent1"/>
                </a:buClr>
                <a:buSzPct val="160000"/>
                <a:buChar char="▪"/>
                <a:defRPr sz="1300"/>
              </a:pP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комфортной образовательной среды для успешной социальной инклюзии обучающихся и возможностей  личного профессионального роста</a:t>
              </a:r>
              <a:endParaRPr lang="en-US" sz="2000" dirty="0">
                <a:solidFill>
                  <a:srgbClr val="37526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65486" y="2527010"/>
              <a:ext cx="3458316" cy="1577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buClr>
                  <a:schemeClr val="accent1"/>
                </a:buClr>
                <a:buSzPct val="160000"/>
                <a:defRPr sz="1300"/>
              </a:pPr>
              <a:endParaRPr lang="ru-RU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algn="just">
                <a:spcBef>
                  <a:spcPts val="0"/>
                </a:spcBef>
                <a:buClr>
                  <a:schemeClr val="accent1"/>
                </a:buClr>
                <a:buSzPct val="160000"/>
                <a:buChar char="▪"/>
                <a:defRPr sz="1300"/>
              </a:pP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Расширение спектра образовательных программ для </a:t>
              </a:r>
              <a:r>
                <a:rPr lang="ru-RU" sz="2000" dirty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инвалидов и лиц с </a:t>
              </a: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ОВЗ, новых </a:t>
              </a:r>
              <a:r>
                <a:rPr lang="ru-RU" sz="2000" dirty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направлений </a:t>
              </a: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подготовки в </a:t>
              </a:r>
              <a:r>
                <a:rPr lang="ru-RU" sz="2000" dirty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соответствии с потребностями регионального рынка труда  </a:t>
              </a:r>
              <a:r>
                <a:rPr lang="ru-RU" sz="2000" dirty="0" smtClean="0">
                  <a:solidFill>
                    <a:srgbClr val="375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spcBef>
                  <a:spcPts val="0"/>
                </a:spcBef>
                <a:buClr>
                  <a:schemeClr val="accent1"/>
                </a:buClr>
                <a:buSzPct val="160000"/>
                <a:defRPr sz="1300"/>
              </a:pPr>
              <a:endParaRPr lang="ru-RU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886011" y="4344507"/>
              <a:ext cx="684188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4290155" y="2626122"/>
              <a:ext cx="16799" cy="374441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33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-340205" y="-468501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 rot="5400000">
            <a:off x="7061579" y="1402790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2" y="108931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5711" y="160041"/>
            <a:ext cx="1181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ПОКАЗАТЕЛЕЙ РЕАЛИЗАЦИИ СОЦИАЛЬНЫХ ПРОГРАММ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799171"/>
              </p:ext>
            </p:extLst>
          </p:nvPr>
        </p:nvGraphicFramePr>
        <p:xfrm>
          <a:off x="198348" y="696341"/>
          <a:ext cx="6377126" cy="27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447350" y="1026711"/>
            <a:ext cx="782425" cy="1442301"/>
          </a:xfrm>
          <a:prstGeom prst="roundRect">
            <a:avLst/>
          </a:prstGeom>
          <a:noFill/>
          <a:ln w="28575">
            <a:solidFill>
              <a:srgbClr val="ED7D3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608665"/>
              </p:ext>
            </p:extLst>
          </p:nvPr>
        </p:nvGraphicFramePr>
        <p:xfrm>
          <a:off x="6575474" y="879254"/>
          <a:ext cx="5616526" cy="188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49761"/>
              </p:ext>
            </p:extLst>
          </p:nvPr>
        </p:nvGraphicFramePr>
        <p:xfrm>
          <a:off x="6688035" y="2595094"/>
          <a:ext cx="5503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793">
                  <a:extLst>
                    <a:ext uri="{9D8B030D-6E8A-4147-A177-3AD203B41FA5}">
                      <a16:colId xmlns:a16="http://schemas.microsoft.com/office/drawing/2014/main" val="2133710140"/>
                    </a:ext>
                  </a:extLst>
                </a:gridCol>
                <a:gridCol w="1100793">
                  <a:extLst>
                    <a:ext uri="{9D8B030D-6E8A-4147-A177-3AD203B41FA5}">
                      <a16:colId xmlns:a16="http://schemas.microsoft.com/office/drawing/2014/main" val="3547920451"/>
                    </a:ext>
                  </a:extLst>
                </a:gridCol>
                <a:gridCol w="1100793">
                  <a:extLst>
                    <a:ext uri="{9D8B030D-6E8A-4147-A177-3AD203B41FA5}">
                      <a16:colId xmlns:a16="http://schemas.microsoft.com/office/drawing/2014/main" val="291727953"/>
                    </a:ext>
                  </a:extLst>
                </a:gridCol>
                <a:gridCol w="1100793">
                  <a:extLst>
                    <a:ext uri="{9D8B030D-6E8A-4147-A177-3AD203B41FA5}">
                      <a16:colId xmlns:a16="http://schemas.microsoft.com/office/drawing/2014/main" val="1658231167"/>
                    </a:ext>
                  </a:extLst>
                </a:gridCol>
                <a:gridCol w="1100793">
                  <a:extLst>
                    <a:ext uri="{9D8B030D-6E8A-4147-A177-3AD203B41FA5}">
                      <a16:colId xmlns:a16="http://schemas.microsoft.com/office/drawing/2014/main" val="81808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2015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2016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30287C"/>
                          </a:solidFill>
                        </a:rPr>
                        <a:t>201</a:t>
                      </a:r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30287C"/>
                          </a:solidFill>
                        </a:rPr>
                        <a:t>20</a:t>
                      </a:r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18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2019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549444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36660"/>
              </p:ext>
            </p:extLst>
          </p:nvPr>
        </p:nvGraphicFramePr>
        <p:xfrm>
          <a:off x="334595" y="2756268"/>
          <a:ext cx="58951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530">
                  <a:extLst>
                    <a:ext uri="{9D8B030D-6E8A-4147-A177-3AD203B41FA5}">
                      <a16:colId xmlns:a16="http://schemas.microsoft.com/office/drawing/2014/main" val="2133710140"/>
                    </a:ext>
                  </a:extLst>
                </a:gridCol>
                <a:gridCol w="982530">
                  <a:extLst>
                    <a:ext uri="{9D8B030D-6E8A-4147-A177-3AD203B41FA5}">
                      <a16:colId xmlns:a16="http://schemas.microsoft.com/office/drawing/2014/main" val="3547920451"/>
                    </a:ext>
                  </a:extLst>
                </a:gridCol>
                <a:gridCol w="982530">
                  <a:extLst>
                    <a:ext uri="{9D8B030D-6E8A-4147-A177-3AD203B41FA5}">
                      <a16:colId xmlns:a16="http://schemas.microsoft.com/office/drawing/2014/main" val="291727953"/>
                    </a:ext>
                  </a:extLst>
                </a:gridCol>
                <a:gridCol w="982530">
                  <a:extLst>
                    <a:ext uri="{9D8B030D-6E8A-4147-A177-3AD203B41FA5}">
                      <a16:colId xmlns:a16="http://schemas.microsoft.com/office/drawing/2014/main" val="1658231167"/>
                    </a:ext>
                  </a:extLst>
                </a:gridCol>
                <a:gridCol w="982530">
                  <a:extLst>
                    <a:ext uri="{9D8B030D-6E8A-4147-A177-3AD203B41FA5}">
                      <a16:colId xmlns:a16="http://schemas.microsoft.com/office/drawing/2014/main" val="818085862"/>
                    </a:ext>
                  </a:extLst>
                </a:gridCol>
                <a:gridCol w="982530">
                  <a:extLst>
                    <a:ext uri="{9D8B030D-6E8A-4147-A177-3AD203B41FA5}">
                      <a16:colId xmlns:a16="http://schemas.microsoft.com/office/drawing/2014/main" val="4139703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2015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2016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30287C"/>
                          </a:solidFill>
                        </a:rPr>
                        <a:t>201</a:t>
                      </a:r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30287C"/>
                          </a:solidFill>
                        </a:rPr>
                        <a:t>20</a:t>
                      </a:r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18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2019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30287C"/>
                          </a:solidFill>
                        </a:rPr>
                        <a:t>2020</a:t>
                      </a:r>
                      <a:endParaRPr lang="ru-RU" sz="1800" dirty="0">
                        <a:solidFill>
                          <a:srgbClr val="30287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54944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09352" y="3178218"/>
            <a:ext cx="6952060" cy="523220"/>
          </a:xfrm>
          <a:prstGeom prst="rect">
            <a:avLst/>
          </a:prstGeom>
          <a:solidFill>
            <a:srgbClr val="1D2E7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ГП «СОЦИАЛЬНАЯ ПОДДЕРЖКА НАСЕЛЕНИЯ ТОМСКОЙ ОБЛАСТИ НА 2015-2020 ГОДЫ», </a:t>
            </a:r>
            <a:r>
              <a:rPr lang="ru-RU" sz="1400" b="1" dirty="0">
                <a:solidFill>
                  <a:schemeClr val="bg1"/>
                </a:solidFill>
              </a:rPr>
              <a:t>ПОДПРОГРАММА «ДОСТУПНАЯ СРЕДА» </a:t>
            </a:r>
          </a:p>
        </p:txBody>
      </p:sp>
      <p:graphicFrame>
        <p:nvGraphicFramePr>
          <p:cNvPr id="1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185922"/>
              </p:ext>
            </p:extLst>
          </p:nvPr>
        </p:nvGraphicFramePr>
        <p:xfrm>
          <a:off x="334595" y="4010962"/>
          <a:ext cx="3893160" cy="289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88774" y="3720506"/>
            <a:ext cx="7072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1F497D"/>
                </a:solidFill>
              </a:rPr>
              <a:t>ОБЪЕМ ФИНАНСОВОГО  ОБЕСПЕЧЕНИЯ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72416" y="3178218"/>
            <a:ext cx="4819584" cy="523220"/>
          </a:xfrm>
          <a:prstGeom prst="rect">
            <a:avLst/>
          </a:prstGeom>
          <a:solidFill>
            <a:srgbClr val="1D2E7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ГП ТОМСКОЙ ОБЛАСТИ «РАЗВИТИЕ ПРОФЕССИОНАЛЬНОГО ОБРАЗОВАНИЯ ТОМСКОЙ ОБЛАСТИ НА 2014-2020 ГОДЫ»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241956"/>
              </p:ext>
            </p:extLst>
          </p:nvPr>
        </p:nvGraphicFramePr>
        <p:xfrm>
          <a:off x="4113714" y="3805090"/>
          <a:ext cx="37385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635861" y="6463597"/>
            <a:ext cx="2405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  <a:latin typeface="Arial" pitchFamily="34" charset="0"/>
              </a:rPr>
              <a:t>ВСЕГО – 19,8 </a:t>
            </a:r>
            <a:r>
              <a:rPr lang="ru-RU" sz="1600" b="1" dirty="0" err="1" smtClean="0">
                <a:solidFill>
                  <a:srgbClr val="1F497D"/>
                </a:solidFill>
                <a:latin typeface="Arial" pitchFamily="34" charset="0"/>
              </a:rPr>
              <a:t>млн.руб</a:t>
            </a:r>
            <a:endParaRPr lang="ru-RU" sz="1600" dirty="0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749935027"/>
              </p:ext>
            </p:extLst>
          </p:nvPr>
        </p:nvGraphicFramePr>
        <p:xfrm>
          <a:off x="10362683" y="7054955"/>
          <a:ext cx="2441961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312633"/>
              </p:ext>
            </p:extLst>
          </p:nvPr>
        </p:nvGraphicFramePr>
        <p:xfrm>
          <a:off x="8968767" y="4179999"/>
          <a:ext cx="2931983" cy="240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586252" y="3766673"/>
            <a:ext cx="439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1F497D"/>
                </a:solidFill>
              </a:rPr>
              <a:t>ОБЪЕМ ФИНАНСОВОГО  ОБЕСПЕЧЕНИЯ НА РЕАЛИЗАЦИЮ 2-Х ГП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7852277" y="4681775"/>
            <a:ext cx="1496118" cy="1250896"/>
          </a:xfrm>
          <a:prstGeom prst="wedgeRectCallout">
            <a:avLst>
              <a:gd name="adj1" fmla="val 85823"/>
              <a:gd name="adj2" fmla="val -2461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Ресурсный центр инклюзивного образования Томской области – 5 ,1 млн. руб.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92938" y="5848524"/>
            <a:ext cx="9829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18 460,9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702653" y="4575185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1F497D"/>
                </a:solidFill>
                <a:latin typeface="Arial" pitchFamily="34" charset="0"/>
              </a:rPr>
              <a:t>6 427,3</a:t>
            </a:r>
          </a:p>
        </p:txBody>
      </p:sp>
    </p:spTree>
    <p:extLst>
      <p:ext uri="{BB962C8B-B14F-4D97-AF65-F5344CB8AC3E}">
        <p14:creationId xmlns:p14="http://schemas.microsoft.com/office/powerpoint/2010/main" val="8498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178293" y="-239654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 rot="5400000">
            <a:off x="6409861" y="652749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5" y="58400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46646" y="73769"/>
            <a:ext cx="11334191" cy="875654"/>
          </a:xfrm>
          <a:prstGeom prst="rect">
            <a:avLst/>
          </a:prstGeom>
        </p:spPr>
        <p:txBody>
          <a:bodyPr vert="horz" lIns="91389" tIns="45692" rIns="91389" bIns="45692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НАПРАВЛЕНИЙ ПОДГОТОВКИ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 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ОСОБЫМИ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ОБРАЗОВАТЕЛЬНЫМИ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ПОТРЕБНОСТЯМИ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36215" y="864188"/>
            <a:ext cx="5399617" cy="3007173"/>
            <a:chOff x="4044250" y="1205118"/>
            <a:chExt cx="5577002" cy="329464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044250" y="1205118"/>
              <a:ext cx="5577002" cy="3294640"/>
              <a:chOff x="423783" y="1603151"/>
              <a:chExt cx="5577002" cy="3294640"/>
            </a:xfrm>
          </p:grpSpPr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783" y="1603151"/>
                <a:ext cx="5577002" cy="3294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Блок-схема: узел 10"/>
              <p:cNvSpPr/>
              <p:nvPr/>
            </p:nvSpPr>
            <p:spPr>
              <a:xfrm rot="10800000" flipV="1">
                <a:off x="3241693" y="2459256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 rot="10800000" flipV="1">
                <a:off x="1947524" y="2330100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 rot="10800000" flipV="1">
                <a:off x="3117243" y="2874663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 rot="10800000" flipV="1">
                <a:off x="3634509" y="2794442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6" name="Блок-схема: узел 15"/>
              <p:cNvSpPr/>
              <p:nvPr/>
            </p:nvSpPr>
            <p:spPr>
              <a:xfrm rot="10800000" flipV="1">
                <a:off x="4711366" y="2686517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7" name="Блок-схема: узел 16"/>
              <p:cNvSpPr/>
              <p:nvPr/>
            </p:nvSpPr>
            <p:spPr>
              <a:xfrm rot="10800000" flipV="1">
                <a:off x="4563079" y="3369813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 rot="10800000" flipV="1">
                <a:off x="4176089" y="3536319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21" name="Блок-схема: узел 20"/>
              <p:cNvSpPr/>
              <p:nvPr/>
            </p:nvSpPr>
            <p:spPr>
              <a:xfrm rot="10800000" flipV="1">
                <a:off x="4378411" y="3757750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 rot="10800000" flipV="1">
                <a:off x="3851150" y="4122625"/>
                <a:ext cx="89467" cy="107925"/>
              </a:xfrm>
              <a:prstGeom prst="flowChartConnector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33"/>
              </a:p>
            </p:txBody>
          </p:sp>
        </p:grpSp>
        <p:sp>
          <p:nvSpPr>
            <p:cNvPr id="32" name="Блок-схема: узел 31"/>
            <p:cNvSpPr/>
            <p:nvPr/>
          </p:nvSpPr>
          <p:spPr>
            <a:xfrm rot="10800000" flipV="1">
              <a:off x="6308741" y="3116466"/>
              <a:ext cx="89467" cy="107925"/>
            </a:xfrm>
            <a:prstGeom prst="flowChartConnector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3"/>
            </a:p>
          </p:txBody>
        </p:sp>
        <p:sp>
          <p:nvSpPr>
            <p:cNvPr id="33" name="Блок-схема: узел 32"/>
            <p:cNvSpPr/>
            <p:nvPr/>
          </p:nvSpPr>
          <p:spPr>
            <a:xfrm rot="10800000" flipV="1">
              <a:off x="7268690" y="2747986"/>
              <a:ext cx="89467" cy="107925"/>
            </a:xfrm>
            <a:prstGeom prst="flowChartConnector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3"/>
            </a:p>
          </p:txBody>
        </p:sp>
      </p:grpSp>
      <p:sp>
        <p:nvSpPr>
          <p:cNvPr id="37" name="Прямоугольник: скругленные углы 22"/>
          <p:cNvSpPr/>
          <p:nvPr/>
        </p:nvSpPr>
        <p:spPr>
          <a:xfrm>
            <a:off x="5535832" y="1154635"/>
            <a:ext cx="6545005" cy="757467"/>
          </a:xfrm>
          <a:prstGeom prst="roundRect">
            <a:avLst/>
          </a:prstGeom>
          <a:noFill/>
          <a:ln w="635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00" tIns="66850" rIns="133700" bIns="66850" rtlCol="0" anchor="ctr"/>
          <a:lstStyle/>
          <a:p>
            <a:pPr defTabSz="1334967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253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1F497D"/>
                </a:solidFill>
              </a:rPr>
              <a:t>студента-инвалида </a:t>
            </a:r>
            <a:r>
              <a:rPr lang="ru-RU" b="1" i="1" dirty="0" smtClean="0">
                <a:solidFill>
                  <a:srgbClr val="1F497D"/>
                </a:solidFill>
              </a:rPr>
              <a:t>обучаются по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71 </a:t>
            </a:r>
            <a:r>
              <a:rPr lang="ru-RU" b="1" i="1" dirty="0" smtClean="0">
                <a:solidFill>
                  <a:srgbClr val="1F497D"/>
                </a:solidFill>
              </a:rPr>
              <a:t>специальности и профессии </a:t>
            </a:r>
            <a:r>
              <a:rPr lang="ru-RU" b="1" i="1" dirty="0">
                <a:solidFill>
                  <a:srgbClr val="1F497D"/>
                </a:solidFill>
              </a:rPr>
              <a:t>в </a:t>
            </a:r>
            <a:r>
              <a:rPr lang="ru-RU" sz="2400" b="1" dirty="0">
                <a:solidFill>
                  <a:srgbClr val="C00000"/>
                </a:solidFill>
              </a:rPr>
              <a:t>23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1F497D"/>
                </a:solidFill>
              </a:rPr>
              <a:t>ПОО Томской области</a:t>
            </a:r>
          </a:p>
        </p:txBody>
      </p:sp>
      <p:sp>
        <p:nvSpPr>
          <p:cNvPr id="38" name="Прямоугольник: скругленные углы 22"/>
          <p:cNvSpPr/>
          <p:nvPr/>
        </p:nvSpPr>
        <p:spPr>
          <a:xfrm>
            <a:off x="128140" y="3917513"/>
            <a:ext cx="5089319" cy="565822"/>
          </a:xfrm>
          <a:prstGeom prst="roundRect">
            <a:avLst/>
          </a:prstGeom>
          <a:noFill/>
          <a:ln w="635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00" tIns="66850" rIns="133700" bIns="66850" rtlCol="0" anchor="ctr"/>
          <a:lstStyle/>
          <a:p>
            <a:pPr defTabSz="1334967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184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rgbClr val="1F497D"/>
                </a:solidFill>
              </a:rPr>
              <a:t>студента с ОВЗ </a:t>
            </a:r>
            <a:r>
              <a:rPr lang="ru-RU" sz="1600" b="1" i="1" dirty="0">
                <a:solidFill>
                  <a:srgbClr val="1F497D"/>
                </a:solidFill>
              </a:rPr>
              <a:t>обучаются </a:t>
            </a:r>
            <a:r>
              <a:rPr lang="ru-RU" sz="1600" b="1" i="1" dirty="0" smtClean="0">
                <a:solidFill>
                  <a:srgbClr val="1F497D"/>
                </a:solidFill>
              </a:rPr>
              <a:t> по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29 </a:t>
            </a:r>
            <a:r>
              <a:rPr lang="ru-RU" sz="1600" b="1" i="1" dirty="0" smtClean="0">
                <a:solidFill>
                  <a:srgbClr val="1F497D"/>
                </a:solidFill>
              </a:rPr>
              <a:t>профессиям  в </a:t>
            </a:r>
            <a:r>
              <a:rPr lang="ru-RU" sz="2000" b="1" dirty="0" smtClean="0">
                <a:solidFill>
                  <a:srgbClr val="C00000"/>
                </a:solidFill>
              </a:rPr>
              <a:t>15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i="1" dirty="0">
                <a:solidFill>
                  <a:srgbClr val="1F497D"/>
                </a:solidFill>
              </a:rPr>
              <a:t>ПОО Томской области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4580" y="4509589"/>
            <a:ext cx="5081245" cy="2277490"/>
          </a:xfrm>
          <a:prstGeom prst="rect">
            <a:avLst/>
          </a:prstGeom>
          <a:noFill/>
          <a:ln>
            <a:noFill/>
          </a:ln>
        </p:spPr>
        <p:txBody>
          <a:bodyPr wrap="square" lIns="91389" tIns="45692" rIns="91389" bIns="45692" rtlCol="0">
            <a:spAutoFit/>
          </a:bodyPr>
          <a:lstStyle/>
          <a:p>
            <a:r>
              <a:rPr lang="ru-RU" sz="1600" b="1" dirty="0" smtClean="0">
                <a:solidFill>
                  <a:srgbClr val="466B77"/>
                </a:solidFill>
              </a:rPr>
              <a:t>Наиболее востребованные профессии: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Швея – 33 чел. (</a:t>
            </a:r>
            <a:r>
              <a:rPr lang="ru-RU" sz="1400" dirty="0" smtClean="0">
                <a:solidFill>
                  <a:srgbClr val="C00000"/>
                </a:solidFill>
              </a:rPr>
              <a:t>КТАБ - 22 чел., ТТСТ – 11 чел</a:t>
            </a:r>
            <a:r>
              <a:rPr lang="ru-RU" sz="1400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Швея. Портной – 29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Овощевод – 18 чел. </a:t>
            </a:r>
            <a:r>
              <a:rPr lang="ru-RU" sz="1400" dirty="0"/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КТАБ </a:t>
            </a:r>
            <a:r>
              <a:rPr lang="ru-RU" sz="1400" dirty="0">
                <a:solidFill>
                  <a:srgbClr val="C00000"/>
                </a:solidFill>
              </a:rPr>
              <a:t>– </a:t>
            </a:r>
            <a:r>
              <a:rPr lang="ru-RU" sz="1400" dirty="0" smtClean="0">
                <a:solidFill>
                  <a:srgbClr val="C00000"/>
                </a:solidFill>
              </a:rPr>
              <a:t>9 </a:t>
            </a:r>
            <a:r>
              <a:rPr lang="ru-RU" sz="1400" dirty="0">
                <a:solidFill>
                  <a:srgbClr val="C00000"/>
                </a:solidFill>
              </a:rPr>
              <a:t>чел</a:t>
            </a:r>
            <a:r>
              <a:rPr lang="ru-RU" sz="1400" dirty="0" smtClean="0">
                <a:solidFill>
                  <a:srgbClr val="C00000"/>
                </a:solidFill>
              </a:rPr>
              <a:t>., БФ КАПТ – 9 чел</a:t>
            </a:r>
            <a:r>
              <a:rPr lang="ru-RU" sz="1400" dirty="0" smtClean="0"/>
              <a:t>.)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Парикмахер – 14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Рабочий зеленого хозяйства – 13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Обувщик по </a:t>
            </a:r>
            <a:r>
              <a:rPr lang="ru-RU" sz="1400" dirty="0"/>
              <a:t>ремонту </a:t>
            </a:r>
            <a:r>
              <a:rPr lang="ru-RU" sz="1400" dirty="0" smtClean="0"/>
              <a:t>обуви – </a:t>
            </a:r>
            <a:r>
              <a:rPr lang="ru-RU" sz="1400" dirty="0"/>
              <a:t>12 чел</a:t>
            </a:r>
            <a:r>
              <a:rPr lang="ru-RU" sz="1400" dirty="0" smtClean="0"/>
              <a:t>. </a:t>
            </a:r>
            <a:r>
              <a:rPr lang="ru-RU" sz="1400" dirty="0"/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Столяр, плотник – 8 чел. (</a:t>
            </a:r>
            <a:r>
              <a:rPr lang="ru-RU" sz="1400" dirty="0" smtClean="0">
                <a:solidFill>
                  <a:srgbClr val="C00000"/>
                </a:solidFill>
              </a:rPr>
              <a:t>ТКСТ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Изготовитель </a:t>
            </a:r>
            <a:r>
              <a:rPr lang="ru-RU" sz="1400" dirty="0" err="1" smtClean="0"/>
              <a:t>пищ</a:t>
            </a:r>
            <a:r>
              <a:rPr lang="ru-RU" sz="1400" dirty="0" smtClean="0"/>
              <a:t>. полуфабрикатов – 8 чел. (</a:t>
            </a:r>
            <a:r>
              <a:rPr lang="ru-RU" sz="1400" dirty="0" err="1" smtClean="0">
                <a:solidFill>
                  <a:srgbClr val="C00000"/>
                </a:solidFill>
              </a:rPr>
              <a:t>ПерФ</a:t>
            </a:r>
            <a:r>
              <a:rPr lang="ru-RU" sz="1400" dirty="0" smtClean="0">
                <a:solidFill>
                  <a:srgbClr val="C00000"/>
                </a:solidFill>
              </a:rPr>
              <a:t> ТАК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Оператор ЭВ и ВТ – 7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048258" y="2000789"/>
            <a:ext cx="5985398" cy="3539374"/>
          </a:xfrm>
          <a:prstGeom prst="rect">
            <a:avLst/>
          </a:prstGeom>
          <a:noFill/>
          <a:ln>
            <a:noFill/>
          </a:ln>
        </p:spPr>
        <p:txBody>
          <a:bodyPr wrap="square" lIns="91389" tIns="45692" rIns="91389" bIns="45692" rtlCol="0">
            <a:spAutoFit/>
          </a:bodyPr>
          <a:lstStyle/>
          <a:p>
            <a:r>
              <a:rPr lang="ru-RU" sz="1600" b="1" dirty="0" smtClean="0">
                <a:solidFill>
                  <a:srgbClr val="466B77"/>
                </a:solidFill>
              </a:rPr>
              <a:t>Наиболее востребованные профессии: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Информационные системы и программирование – </a:t>
            </a:r>
            <a:r>
              <a:rPr lang="ru-RU" sz="1400" dirty="0" smtClean="0"/>
              <a:t>27 </a:t>
            </a:r>
            <a:r>
              <a:rPr lang="ru-RU" sz="1400" dirty="0"/>
              <a:t>чел. </a:t>
            </a:r>
            <a:r>
              <a:rPr lang="ru-RU" sz="1400" dirty="0">
                <a:solidFill>
                  <a:srgbClr val="C00000"/>
                </a:solidFill>
              </a:rPr>
              <a:t>(ТТИТ, ТЭПК, СПК, ТТИТ, </a:t>
            </a:r>
            <a:r>
              <a:rPr lang="ru-RU" sz="1400" dirty="0" err="1">
                <a:solidFill>
                  <a:srgbClr val="C00000"/>
                </a:solidFill>
              </a:rPr>
              <a:t>ТомИнТех</a:t>
            </a:r>
            <a:r>
              <a:rPr lang="ru-RU" sz="1400" dirty="0">
                <a:solidFill>
                  <a:srgbClr val="C0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Швея. Портной – 21 чел. (</a:t>
            </a:r>
            <a:r>
              <a:rPr lang="ru-RU" sz="1400" dirty="0" smtClean="0">
                <a:solidFill>
                  <a:srgbClr val="C00000"/>
                </a:solidFill>
              </a:rPr>
              <a:t>ТТСТ – 20 чел., КТАБ – 1 чел</a:t>
            </a:r>
            <a:r>
              <a:rPr lang="ru-RU" sz="1400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Рабочий зеленого хозяйства – 20 чел. (</a:t>
            </a:r>
            <a:r>
              <a:rPr lang="ru-RU" sz="1400" dirty="0">
                <a:solidFill>
                  <a:srgbClr val="C00000"/>
                </a:solidFill>
              </a:rPr>
              <a:t>ТТСТ</a:t>
            </a:r>
            <a:r>
              <a:rPr lang="ru-RU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Овощевод – 18 чел. </a:t>
            </a:r>
            <a:r>
              <a:rPr lang="ru-RU" sz="1400" dirty="0"/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КТАБ </a:t>
            </a:r>
            <a:r>
              <a:rPr lang="ru-RU" sz="1400" dirty="0">
                <a:solidFill>
                  <a:srgbClr val="C00000"/>
                </a:solidFill>
              </a:rPr>
              <a:t>– </a:t>
            </a:r>
            <a:r>
              <a:rPr lang="ru-RU" sz="1400" dirty="0" smtClean="0">
                <a:solidFill>
                  <a:srgbClr val="C00000"/>
                </a:solidFill>
              </a:rPr>
              <a:t>9 </a:t>
            </a:r>
            <a:r>
              <a:rPr lang="ru-RU" sz="1400" dirty="0">
                <a:solidFill>
                  <a:srgbClr val="C00000"/>
                </a:solidFill>
              </a:rPr>
              <a:t>чел</a:t>
            </a:r>
            <a:r>
              <a:rPr lang="ru-RU" sz="1400" dirty="0" smtClean="0">
                <a:solidFill>
                  <a:srgbClr val="C00000"/>
                </a:solidFill>
              </a:rPr>
              <a:t>., БФ КАПТ – 9 чел</a:t>
            </a:r>
            <a:r>
              <a:rPr lang="ru-RU" sz="1400" dirty="0" smtClean="0"/>
              <a:t>.)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Оператор ЭВ и ВТ – 17 чел. (</a:t>
            </a:r>
            <a:r>
              <a:rPr lang="ru-RU" sz="1400" dirty="0">
                <a:solidFill>
                  <a:srgbClr val="C00000"/>
                </a:solidFill>
              </a:rPr>
              <a:t>ТТСТ</a:t>
            </a:r>
            <a:r>
              <a:rPr lang="ru-RU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Печатное дело – 16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Парикмахер – 14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Плотник, столяр – 11 чел. (</a:t>
            </a:r>
            <a:r>
              <a:rPr lang="ru-RU" sz="1400" dirty="0" err="1" smtClean="0">
                <a:solidFill>
                  <a:srgbClr val="C00000"/>
                </a:solidFill>
              </a:rPr>
              <a:t>АТпромИС</a:t>
            </a:r>
            <a:r>
              <a:rPr lang="ru-RU" sz="1400" dirty="0" smtClean="0">
                <a:solidFill>
                  <a:srgbClr val="C00000"/>
                </a:solidFill>
              </a:rPr>
              <a:t>, ТКСТ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Обувщик по </a:t>
            </a:r>
            <a:r>
              <a:rPr lang="ru-RU" sz="1400" dirty="0"/>
              <a:t>ремонту </a:t>
            </a:r>
            <a:r>
              <a:rPr lang="ru-RU" sz="1400" dirty="0" smtClean="0"/>
              <a:t>обуви – 10 </a:t>
            </a:r>
            <a:r>
              <a:rPr lang="ru-RU" sz="1400" dirty="0"/>
              <a:t>чел</a:t>
            </a:r>
            <a:r>
              <a:rPr lang="ru-RU" sz="1400" dirty="0" smtClean="0"/>
              <a:t>. </a:t>
            </a:r>
            <a:r>
              <a:rPr lang="ru-RU" sz="1400" dirty="0"/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/>
              <a:t>Выщивальщица</a:t>
            </a:r>
            <a:r>
              <a:rPr lang="ru-RU" sz="1400" dirty="0" smtClean="0"/>
              <a:t> – 9 чел. (</a:t>
            </a:r>
            <a:r>
              <a:rPr lang="ru-RU" sz="1400" dirty="0" smtClean="0">
                <a:solidFill>
                  <a:srgbClr val="C00000"/>
                </a:solidFill>
              </a:rPr>
              <a:t>ТТСТ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Сестринское дело – 6 чел. (</a:t>
            </a:r>
            <a:r>
              <a:rPr lang="ru-RU" sz="1400" dirty="0" smtClean="0">
                <a:solidFill>
                  <a:srgbClr val="C00000"/>
                </a:solidFill>
              </a:rPr>
              <a:t>ТМТТ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Социальная работа – 10 чел. (</a:t>
            </a:r>
            <a:r>
              <a:rPr lang="ru-RU" sz="1400" dirty="0" smtClean="0">
                <a:solidFill>
                  <a:srgbClr val="C00000"/>
                </a:solidFill>
              </a:rPr>
              <a:t>ТТСТ, КАПТ, ТАК, ПФ ТАК, СПК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Автомеханик – 5 чел. (</a:t>
            </a:r>
            <a:r>
              <a:rPr lang="ru-RU" sz="1400" dirty="0" smtClean="0">
                <a:solidFill>
                  <a:srgbClr val="C00000"/>
                </a:solidFill>
              </a:rPr>
              <a:t>КСПК, </a:t>
            </a:r>
            <a:r>
              <a:rPr lang="ru-RU" sz="1400" dirty="0" err="1" smtClean="0">
                <a:solidFill>
                  <a:srgbClr val="C00000"/>
                </a:solidFill>
              </a:rPr>
              <a:t>АТпромИС</a:t>
            </a:r>
            <a:r>
              <a:rPr lang="ru-RU" sz="1400" dirty="0" smtClean="0">
                <a:solidFill>
                  <a:srgbClr val="C00000"/>
                </a:solidFill>
              </a:rPr>
              <a:t>, ТКГТ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Повар, кондитер – 5 чел. (</a:t>
            </a:r>
            <a:r>
              <a:rPr lang="ru-RU" sz="1400" dirty="0" err="1" smtClean="0">
                <a:solidFill>
                  <a:srgbClr val="C00000"/>
                </a:solidFill>
              </a:rPr>
              <a:t>ПодФ</a:t>
            </a:r>
            <a:r>
              <a:rPr lang="ru-RU" sz="1400" dirty="0" smtClean="0">
                <a:solidFill>
                  <a:srgbClr val="C00000"/>
                </a:solidFill>
              </a:rPr>
              <a:t> ТАК, КТПРТ, МТОТ, </a:t>
            </a:r>
            <a:r>
              <a:rPr lang="ru-RU" sz="1400" dirty="0" err="1" smtClean="0">
                <a:solidFill>
                  <a:srgbClr val="C00000"/>
                </a:solidFill>
              </a:rPr>
              <a:t>ПерФ</a:t>
            </a:r>
            <a:r>
              <a:rPr lang="ru-RU" sz="1400" dirty="0" smtClean="0">
                <a:solidFill>
                  <a:srgbClr val="C00000"/>
                </a:solidFill>
              </a:rPr>
              <a:t> ТАК</a:t>
            </a:r>
            <a:r>
              <a:rPr lang="ru-RU" sz="1400" dirty="0" smtClean="0"/>
              <a:t>)</a:t>
            </a:r>
          </a:p>
        </p:txBody>
      </p:sp>
      <p:sp>
        <p:nvSpPr>
          <p:cNvPr id="41" name="Блок-схема: узел 40"/>
          <p:cNvSpPr/>
          <p:nvPr/>
        </p:nvSpPr>
        <p:spPr>
          <a:xfrm rot="10800000" flipV="1">
            <a:off x="5888426" y="6476233"/>
            <a:ext cx="86621" cy="98508"/>
          </a:xfrm>
          <a:prstGeom prst="flowChartConnector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42" name="TextBox 41"/>
          <p:cNvSpPr txBox="1"/>
          <p:nvPr/>
        </p:nvSpPr>
        <p:spPr>
          <a:xfrm>
            <a:off x="6111540" y="6296133"/>
            <a:ext cx="5869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ПОО, которой обучается студент с инвалидностью или с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ограниченными возможностями здоровья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326617" y="-190400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 rot="5400000">
            <a:off x="7206845" y="1206414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5" y="58400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98493" y="140446"/>
            <a:ext cx="10553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ВОВЛЕЧЕНИЕ В ЧЕМПИОНАТНОЕ ДВИЖЕНИЕ «АБИЛИМПИКС» БОЛЬШЕГО ЧИСЛА СТУДЕНТОВ ПРОФЕССИОНАЛЬНЫХ ОБРАЗОВАТЕЛЬНЫХ ОРГАНИЗАЦИЙ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839077"/>
              </p:ext>
            </p:extLst>
          </p:nvPr>
        </p:nvGraphicFramePr>
        <p:xfrm>
          <a:off x="441430" y="1185720"/>
          <a:ext cx="7417448" cy="2043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5"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>
                    <a:lnL>
                      <a:noFill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4A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компетенций</a:t>
                      </a:r>
                      <a:endParaRPr lang="ru-RU" sz="1500" b="1" kern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4A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участников</a:t>
                      </a:r>
                      <a:endParaRPr lang="ru-RU" sz="1500" b="1" kern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4A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Количество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экспертов</a:t>
                      </a:r>
                      <a:endParaRPr lang="ru-RU" sz="1500" b="1" kern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4A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2017 г.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>
                      <a:noFill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11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55</a:t>
                      </a:r>
                      <a:endParaRPr lang="ru-RU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57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2018 г.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>
                      <a:noFill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12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65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68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 anchor="ctr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2019 г.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 anchor="ctr">
                    <a:lnL>
                      <a:noFill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20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</a:rPr>
                        <a:t>107</a:t>
                      </a:r>
                      <a:endParaRPr lang="ru-RU" sz="2000" b="1" kern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Tx/>
                          <a:latin typeface="Century Gothic" panose="020B0502020202020204" pitchFamily="34" charset="0"/>
                          <a:sym typeface="Arial"/>
                        </a:rPr>
                        <a:t>102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Tx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EC5F0F"/>
                          </a:solidFill>
                          <a:effectLst/>
                          <a:uFillTx/>
                          <a:latin typeface="Century Gothic" panose="020B0502020202020204" pitchFamily="34" charset="0"/>
                          <a:ea typeface="Arial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2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EC5F0F"/>
                          </a:solidFill>
                          <a:effectLst/>
                          <a:uFillTx/>
                          <a:latin typeface="Century Gothic" panose="020B0502020202020204" pitchFamily="34" charset="0"/>
                          <a:ea typeface="Arial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8158" marR="68158" marT="27095" marB="27095" anchor="ctr">
                    <a:lnL>
                      <a:noFill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EC5F0F"/>
                          </a:solidFill>
                          <a:effectLst/>
                          <a:uFillTx/>
                          <a:latin typeface="Century Gothic" panose="020B0502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22</a:t>
                      </a: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0" dirty="0">
                          <a:solidFill>
                            <a:srgbClr val="EC5F0F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EC5F0F"/>
                          </a:solidFill>
                          <a:effectLst/>
                          <a:uFillTx/>
                          <a:latin typeface="Century Gothic" panose="020B0502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110</a:t>
                      </a:r>
                    </a:p>
                  </a:txBody>
                  <a:tcPr marL="68158" marR="68158" marT="27095" marB="27095">
                    <a:lnL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466B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47043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67458" y="1185720"/>
            <a:ext cx="3984288" cy="2222147"/>
          </a:xfrm>
          <a:prstGeom prst="rect">
            <a:avLst/>
          </a:prstGeom>
          <a:ln w="3175">
            <a:noFill/>
          </a:ln>
        </p:spPr>
        <p:txBody>
          <a:bodyPr wrap="square" anchor="ctr">
            <a:spAutoFit/>
          </a:bodyPr>
          <a:lstStyle/>
          <a:p>
            <a:pPr algn="ctr" hangingPunct="0">
              <a:lnSpc>
                <a:spcPct val="80000"/>
              </a:lnSpc>
              <a:spcBef>
                <a:spcPts val="617"/>
              </a:spcBef>
              <a:defRPr/>
            </a:pPr>
            <a:r>
              <a:rPr lang="ru-RU" sz="2400" b="1" dirty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НОВЫЕ КОМПЕТЕНЦИИ </a:t>
            </a:r>
            <a:r>
              <a:rPr lang="ru-RU" sz="2400" b="1" dirty="0" smtClean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2020 </a:t>
            </a:r>
            <a:r>
              <a:rPr lang="ru-RU" sz="2400" b="1" dirty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года:</a:t>
            </a:r>
            <a:r>
              <a:rPr lang="en-US" sz="2400" b="1" dirty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EC5F0F"/>
              </a:solidFill>
              <a:latin typeface="Century Gothic" panose="020B0502020202020204" pitchFamily="34" charset="0"/>
              <a:ea typeface="Arial"/>
              <a:cs typeface="Arial" panose="020B0604020202020204" pitchFamily="34" charset="0"/>
            </a:endParaRPr>
          </a:p>
          <a:p>
            <a:pPr marL="182563" indent="90488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Изобразительное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искусство</a:t>
            </a:r>
          </a:p>
          <a:p>
            <a:pPr marL="182563" indent="90488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Веб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дизайн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82563" indent="90488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Поварское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дело</a:t>
            </a:r>
          </a:p>
          <a:p>
            <a:pPr marL="182563" indent="90488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Швея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82563" indent="90488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Ремонт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 обслуживание авто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6848" y="3983118"/>
            <a:ext cx="7433534" cy="230832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ЗАДАЧА:</a:t>
            </a:r>
          </a:p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Организация  для граждан с ограниченными возможностями здоровья производственных мастерских на площадях профессиональных образовательных организаций: </a:t>
            </a:r>
          </a:p>
          <a:p>
            <a:pPr marL="1321237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ОГБПОУ «КТАБ» </a:t>
            </a:r>
          </a:p>
          <a:p>
            <a:pPr marL="1321237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ОГБПОУ «КАПТ» </a:t>
            </a:r>
          </a:p>
          <a:p>
            <a:pPr marL="1321237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ОГБПОУ «ТТСТ»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935915" y="4319786"/>
            <a:ext cx="2926080" cy="1634989"/>
          </a:xfrm>
          <a:prstGeom prst="wedgeRectCallout">
            <a:avLst>
              <a:gd name="adj1" fmla="val -48324"/>
              <a:gd name="adj2" fmla="val -121802"/>
            </a:avLst>
          </a:prstGeom>
          <a:noFill/>
          <a:ln>
            <a:solidFill>
              <a:srgbClr val="EB73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школьников –</a:t>
            </a:r>
            <a:r>
              <a:rPr lang="ru-RU" sz="2000">
                <a:ln w="0"/>
                <a:solidFill>
                  <a:srgbClr val="30287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>
                <a:solidFill>
                  <a:srgbClr val="EB5125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36</a:t>
            </a:r>
            <a:r>
              <a:rPr lang="ru-RU" sz="2000">
                <a:ln w="0"/>
                <a:solidFill>
                  <a:srgbClr val="30287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чел.</a:t>
            </a:r>
          </a:p>
          <a:p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студентов –</a:t>
            </a:r>
            <a:r>
              <a:rPr lang="ru-RU" sz="2000">
                <a:ln w="0"/>
                <a:solidFill>
                  <a:srgbClr val="30287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75 </a:t>
            </a:r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чел.</a:t>
            </a:r>
          </a:p>
          <a:p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специалистов –</a:t>
            </a:r>
            <a:r>
              <a:rPr lang="ru-RU" sz="2000">
                <a:ln w="0"/>
                <a:solidFill>
                  <a:srgbClr val="30287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20</a:t>
            </a:r>
            <a:r>
              <a:rPr lang="ru-RU" sz="2000">
                <a:ln w="0"/>
                <a:solidFill>
                  <a:srgbClr val="30287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чел.</a:t>
            </a:r>
            <a:endParaRPr lang="ru-RU" sz="200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3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0" y="-491614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 rot="5400000">
            <a:off x="7206845" y="1206414"/>
            <a:ext cx="5249002" cy="4627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0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6216" y="163760"/>
            <a:ext cx="11460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РАЗВИТИЯ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2729" y="789185"/>
            <a:ext cx="11456895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Aft>
                <a:spcPts val="1000"/>
              </a:spcAft>
              <a:buAutoNum type="arabicPeriod"/>
            </a:pP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Развитие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механизмов межведомственного взаимодействия по вопросам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профессиональной ориентации,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профессионального обучения и содействия в дальнейшем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трудоустройстве инвалидов и лиц с ОВЗ.</a:t>
            </a:r>
          </a:p>
          <a:p>
            <a:pPr marL="457200" indent="-457200" algn="just">
              <a:lnSpc>
                <a:spcPct val="80000"/>
              </a:lnSpc>
              <a:spcAft>
                <a:spcPts val="1000"/>
              </a:spcAft>
              <a:buAutoNum type="arabicPeriod"/>
            </a:pPr>
            <a:endParaRPr lang="ru-RU" sz="900" dirty="0">
              <a:solidFill>
                <a:srgbClr val="375262"/>
              </a:solidFill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Повышение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доступности профессионального образования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для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инвалидов и лиц с ОВЗ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(МТБ, учебно-методическое обеспечение, ЭО и ДОТ).</a:t>
            </a:r>
          </a:p>
          <a:p>
            <a:pPr marL="457200" indent="-457200" algn="just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</a:pPr>
            <a:endParaRPr lang="ru-RU" sz="800" dirty="0">
              <a:solidFill>
                <a:srgbClr val="375262"/>
              </a:solidFill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Развитие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Базовой профессиональной образовательной организации, обеспечивающей поддержку региональной системы инклюзивного профессионального образования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инвалидов.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ru-RU" sz="700" dirty="0">
              <a:solidFill>
                <a:srgbClr val="375262"/>
              </a:solidFill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Развитие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чемпионатного движения профессионального мастерства для людей с инвалидностью и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ОВЗ «</a:t>
            </a:r>
            <a:r>
              <a:rPr lang="ru-RU" sz="2200" dirty="0" err="1" smtClean="0">
                <a:solidFill>
                  <a:srgbClr val="375262"/>
                </a:solidFill>
                <a:ea typeface="Calibri" panose="020F0502020204030204" pitchFamily="34" charset="0"/>
              </a:rPr>
              <a:t>Абилимпикс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».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ru-RU" sz="100" dirty="0">
              <a:solidFill>
                <a:srgbClr val="375262"/>
              </a:solidFill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Совершенствование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кадрового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потенциала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педагогических работников, обеспечивающих инклюзивное образование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(повышение квалификации, профессиональная переподготовка, </a:t>
            </a:r>
            <a:r>
              <a:rPr lang="ru-RU" sz="2200" dirty="0">
                <a:solidFill>
                  <a:srgbClr val="375262"/>
                </a:solidFill>
                <a:ea typeface="Calibri" panose="020F0502020204030204" pitchFamily="34" charset="0"/>
              </a:rPr>
              <a:t>научно-методическое </a:t>
            </a:r>
            <a:r>
              <a:rPr lang="ru-RU" sz="2200" dirty="0" smtClean="0">
                <a:solidFill>
                  <a:srgbClr val="375262"/>
                </a:solidFill>
                <a:ea typeface="Calibri" panose="020F0502020204030204" pitchFamily="34" charset="0"/>
              </a:rPr>
              <a:t>сопровождение).</a:t>
            </a:r>
            <a:endParaRPr lang="ru-RU" sz="2200" dirty="0">
              <a:solidFill>
                <a:srgbClr val="375262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985</Words>
  <Application>Microsoft Office PowerPoint</Application>
  <PresentationFormat>Широкоэкранный</PresentationFormat>
  <Paragraphs>135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Gotham Pro Black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Ковальчук Анастасия</dc:creator>
  <cp:lastModifiedBy>Казакова Наталья Александровна</cp:lastModifiedBy>
  <cp:revision>341</cp:revision>
  <cp:lastPrinted>2020-09-17T03:20:35Z</cp:lastPrinted>
  <dcterms:created xsi:type="dcterms:W3CDTF">2020-06-30T06:52:27Z</dcterms:created>
  <dcterms:modified xsi:type="dcterms:W3CDTF">2020-09-17T05:56:59Z</dcterms:modified>
</cp:coreProperties>
</file>